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106"/>
  </p:notesMasterIdLst>
  <p:handoutMasterIdLst>
    <p:handoutMasterId r:id="rId107"/>
  </p:handoutMasterIdLst>
  <p:sldIdLst>
    <p:sldId id="1285" r:id="rId2"/>
    <p:sldId id="1286" r:id="rId3"/>
    <p:sldId id="1288" r:id="rId4"/>
    <p:sldId id="1289" r:id="rId5"/>
    <p:sldId id="1236" r:id="rId6"/>
    <p:sldId id="1168" r:id="rId7"/>
    <p:sldId id="1235" r:id="rId8"/>
    <p:sldId id="1237" r:id="rId9"/>
    <p:sldId id="1180" r:id="rId10"/>
    <p:sldId id="1238" r:id="rId11"/>
    <p:sldId id="1244" r:id="rId12"/>
    <p:sldId id="1265" r:id="rId13"/>
    <p:sldId id="1266" r:id="rId14"/>
    <p:sldId id="1267" r:id="rId15"/>
    <p:sldId id="1268" r:id="rId16"/>
    <p:sldId id="1269" r:id="rId17"/>
    <p:sldId id="1270" r:id="rId18"/>
    <p:sldId id="1271" r:id="rId19"/>
    <p:sldId id="1245" r:id="rId20"/>
    <p:sldId id="1170" r:id="rId21"/>
    <p:sldId id="1182" r:id="rId22"/>
    <p:sldId id="1282" r:id="rId23"/>
    <p:sldId id="1283" r:id="rId24"/>
    <p:sldId id="1287" r:id="rId25"/>
    <p:sldId id="1284" r:id="rId26"/>
    <p:sldId id="1246" r:id="rId27"/>
    <p:sldId id="1247" r:id="rId28"/>
    <p:sldId id="1184" r:id="rId29"/>
    <p:sldId id="1234" r:id="rId30"/>
    <p:sldId id="1250" r:id="rId31"/>
    <p:sldId id="1251" r:id="rId32"/>
    <p:sldId id="1220" r:id="rId33"/>
    <p:sldId id="1221" r:id="rId34"/>
    <p:sldId id="1222" r:id="rId35"/>
    <p:sldId id="1223" r:id="rId36"/>
    <p:sldId id="1252" r:id="rId37"/>
    <p:sldId id="1254" r:id="rId38"/>
    <p:sldId id="1239" r:id="rId39"/>
    <p:sldId id="1249" r:id="rId40"/>
    <p:sldId id="1240" r:id="rId41"/>
    <p:sldId id="1242" r:id="rId42"/>
    <p:sldId id="1224" r:id="rId43"/>
    <p:sldId id="1281" r:id="rId44"/>
    <p:sldId id="1193" r:id="rId45"/>
    <p:sldId id="1257" r:id="rId46"/>
    <p:sldId id="1194" r:id="rId47"/>
    <p:sldId id="1195" r:id="rId48"/>
    <p:sldId id="1243" r:id="rId49"/>
    <p:sldId id="1258" r:id="rId50"/>
    <p:sldId id="1259" r:id="rId51"/>
    <p:sldId id="1260" r:id="rId52"/>
    <p:sldId id="1187" r:id="rId53"/>
    <p:sldId id="1263" r:id="rId54"/>
    <p:sldId id="1264" r:id="rId55"/>
    <p:sldId id="1272" r:id="rId56"/>
    <p:sldId id="1274" r:id="rId57"/>
    <p:sldId id="1275" r:id="rId58"/>
    <p:sldId id="1276" r:id="rId59"/>
    <p:sldId id="1277" r:id="rId60"/>
    <p:sldId id="1278" r:id="rId61"/>
    <p:sldId id="1273" r:id="rId62"/>
    <p:sldId id="1290" r:id="rId63"/>
    <p:sldId id="1279" r:id="rId64"/>
    <p:sldId id="1291" r:id="rId65"/>
    <p:sldId id="1292" r:id="rId66"/>
    <p:sldId id="1293" r:id="rId67"/>
    <p:sldId id="1294" r:id="rId68"/>
    <p:sldId id="1261" r:id="rId69"/>
    <p:sldId id="1262" r:id="rId70"/>
    <p:sldId id="1197" r:id="rId71"/>
    <p:sldId id="1199" r:id="rId72"/>
    <p:sldId id="1200" r:id="rId73"/>
    <p:sldId id="1201" r:id="rId74"/>
    <p:sldId id="1203" r:id="rId75"/>
    <p:sldId id="1198" r:id="rId76"/>
    <p:sldId id="1205" r:id="rId77"/>
    <p:sldId id="1204" r:id="rId78"/>
    <p:sldId id="1178" r:id="rId79"/>
    <p:sldId id="1176" r:id="rId80"/>
    <p:sldId id="1177" r:id="rId81"/>
    <p:sldId id="1206" r:id="rId82"/>
    <p:sldId id="1207" r:id="rId83"/>
    <p:sldId id="1208" r:id="rId84"/>
    <p:sldId id="1211" r:id="rId85"/>
    <p:sldId id="1212" r:id="rId86"/>
    <p:sldId id="1214" r:id="rId87"/>
    <p:sldId id="1215" r:id="rId88"/>
    <p:sldId id="1295" r:id="rId89"/>
    <p:sldId id="1299" r:id="rId90"/>
    <p:sldId id="1296" r:id="rId91"/>
    <p:sldId id="1304" r:id="rId92"/>
    <p:sldId id="1306" r:id="rId93"/>
    <p:sldId id="1307" r:id="rId94"/>
    <p:sldId id="1308" r:id="rId95"/>
    <p:sldId id="1310" r:id="rId96"/>
    <p:sldId id="1305" r:id="rId97"/>
    <p:sldId id="1309" r:id="rId98"/>
    <p:sldId id="1302" r:id="rId99"/>
    <p:sldId id="1303" r:id="rId100"/>
    <p:sldId id="1301" r:id="rId101"/>
    <p:sldId id="1300" r:id="rId102"/>
    <p:sldId id="1298" r:id="rId103"/>
    <p:sldId id="1297" r:id="rId104"/>
    <p:sldId id="1169" r:id="rId105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46" autoAdjust="0"/>
  </p:normalViewPr>
  <p:slideViewPr>
    <p:cSldViewPr>
      <p:cViewPr varScale="1">
        <p:scale>
          <a:sx n="96" d="100"/>
          <a:sy n="96" d="100"/>
        </p:scale>
        <p:origin x="20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10.03.2025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10.03.2025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proxmox</a:t>
            </a:r>
            <a:endParaRPr lang="de-DE" dirty="0"/>
          </a:p>
          <a:p>
            <a:r>
              <a:rPr lang="de-DE" b="1" dirty="0" err="1"/>
              <a:t>ChatGPT</a:t>
            </a:r>
            <a:r>
              <a:rPr lang="de-DE" b="1" dirty="0"/>
              <a:t>:</a:t>
            </a:r>
          </a:p>
          <a:p>
            <a:r>
              <a:rPr lang="de-DE" dirty="0" err="1"/>
              <a:t>ChatGPT</a:t>
            </a:r>
            <a:endParaRPr lang="de-DE" dirty="0"/>
          </a:p>
          <a:p>
            <a:r>
              <a:rPr lang="de-DE" dirty="0" err="1"/>
              <a:t>Proxmox</a:t>
            </a:r>
            <a:r>
              <a:rPr lang="de-DE" dirty="0"/>
              <a:t> ist eine Open-Source-</a:t>
            </a:r>
            <a:r>
              <a:rPr lang="de-DE" dirty="0" err="1"/>
              <a:t>Virtualisierungsplattform</a:t>
            </a:r>
            <a:r>
              <a:rPr lang="de-DE" dirty="0"/>
              <a:t>, die es ermöglicht, mehrere virtuelle Maschinen (VMs) und Container auf einem einzigen physischen Server zu betreiben. Es kombiniert </a:t>
            </a:r>
            <a:r>
              <a:rPr lang="de-DE" b="1" dirty="0"/>
              <a:t>KVM (Kernel-</a:t>
            </a:r>
            <a:r>
              <a:rPr lang="de-DE" b="1" dirty="0" err="1"/>
              <a:t>based</a:t>
            </a:r>
            <a:r>
              <a:rPr lang="de-DE" b="1" dirty="0"/>
              <a:t> Virtual </a:t>
            </a:r>
            <a:r>
              <a:rPr lang="de-DE" b="1" dirty="0" err="1"/>
              <a:t>Machine</a:t>
            </a:r>
            <a:r>
              <a:rPr lang="de-DE" b="1" dirty="0"/>
              <a:t>)</a:t>
            </a:r>
            <a:r>
              <a:rPr lang="de-DE" dirty="0"/>
              <a:t> für vollständige Virtualisierung und </a:t>
            </a:r>
            <a:r>
              <a:rPr lang="de-DE" b="1" dirty="0"/>
              <a:t>LXC (Linux Containers)</a:t>
            </a:r>
            <a:r>
              <a:rPr lang="de-DE" dirty="0"/>
              <a:t> für Container-basierte Virtualisierung.</a:t>
            </a:r>
          </a:p>
          <a:p>
            <a:r>
              <a:rPr lang="de-DE" dirty="0"/>
              <a:t>Hier sind einige der wichtigsten Funktionen und Merkmale von </a:t>
            </a:r>
            <a:r>
              <a:rPr lang="de-DE" dirty="0" err="1"/>
              <a:t>Proxmox</a:t>
            </a:r>
            <a:r>
              <a:rPr lang="de-DE" dirty="0"/>
              <a:t>: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Virtualisierung</a:t>
            </a:r>
            <a:r>
              <a:rPr lang="de-DE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b="1" dirty="0"/>
              <a:t>KVM</a:t>
            </a:r>
            <a:r>
              <a:rPr lang="de-DE" dirty="0"/>
              <a:t>: Für vollständige Virtualisierung, die es ermöglicht, verschiedene Betriebssysteme wie Linux, Windows und andere auf VMs auszuführen.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b="1" dirty="0"/>
              <a:t>LXC</a:t>
            </a:r>
            <a:r>
              <a:rPr lang="de-DE" dirty="0"/>
              <a:t>: Für Container-basierte Virtualisierung, ideal für leichte Linux-Container, die sehr wenig Overhead verursachen.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Web-basierte Management-Oberfläche</a:t>
            </a:r>
            <a:r>
              <a:rPr lang="de-DE" dirty="0"/>
              <a:t>: </a:t>
            </a:r>
            <a:r>
              <a:rPr lang="de-DE" dirty="0" err="1"/>
              <a:t>Proxmox</a:t>
            </a:r>
            <a:r>
              <a:rPr lang="de-DE" dirty="0"/>
              <a:t> bietet eine intuitive Web-Oberfläche, über die Administratoren ihre virtuellen Umgebungen einfach verwalten können, ohne auf die Kommandozeile angewiesen zu sein.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Cluster-Unterstützung</a:t>
            </a:r>
            <a:r>
              <a:rPr lang="de-DE" dirty="0"/>
              <a:t>: Mehrere </a:t>
            </a:r>
            <a:r>
              <a:rPr lang="de-DE" dirty="0" err="1"/>
              <a:t>Proxmox</a:t>
            </a:r>
            <a:r>
              <a:rPr lang="de-DE" dirty="0"/>
              <a:t>-Server können zu einem Cluster verbunden werden, um Lastverteilung, Hochverfügbarkeit und einfaches Management der VMs und Container über mehrere Hosts hinweg zu ermöglichen.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Storage-Optionen</a:t>
            </a:r>
            <a:r>
              <a:rPr lang="de-DE" dirty="0"/>
              <a:t>: </a:t>
            </a:r>
            <a:r>
              <a:rPr lang="de-DE" dirty="0" err="1"/>
              <a:t>Proxmox</a:t>
            </a:r>
            <a:r>
              <a:rPr lang="de-DE" dirty="0"/>
              <a:t> unterstützt verschiedene Speicherlösungen, wie </a:t>
            </a:r>
            <a:r>
              <a:rPr lang="de-DE" b="1" dirty="0"/>
              <a:t>ZFS</a:t>
            </a:r>
            <a:r>
              <a:rPr lang="de-DE" dirty="0"/>
              <a:t>, </a:t>
            </a:r>
            <a:r>
              <a:rPr lang="de-DE" b="1" dirty="0" err="1"/>
              <a:t>Ceph</a:t>
            </a:r>
            <a:r>
              <a:rPr lang="de-DE" dirty="0"/>
              <a:t>, </a:t>
            </a:r>
            <a:r>
              <a:rPr lang="de-DE" b="1" dirty="0"/>
              <a:t>NFS</a:t>
            </a:r>
            <a:r>
              <a:rPr lang="de-DE" dirty="0"/>
              <a:t>, </a:t>
            </a:r>
            <a:r>
              <a:rPr lang="de-DE" b="1" dirty="0" err="1"/>
              <a:t>iSCSI</a:t>
            </a:r>
            <a:r>
              <a:rPr lang="de-DE" dirty="0"/>
              <a:t>, </a:t>
            </a:r>
            <a:r>
              <a:rPr lang="de-DE" b="1" dirty="0"/>
              <a:t>LVM</a:t>
            </a:r>
            <a:r>
              <a:rPr lang="de-DE" dirty="0"/>
              <a:t> und mehr. Das ermöglicht eine flexible und skalierbare Speicherverwaltung.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Backups und Wiederherstellung</a:t>
            </a:r>
            <a:r>
              <a:rPr lang="de-DE" dirty="0"/>
              <a:t>: Integrierte Backup- und Wiederherstellungsfunktionen sorgen dafür, dass VMs und Container regelmäßig gesichert werden können. Es unterstützt auch </a:t>
            </a:r>
            <a:r>
              <a:rPr lang="de-DE" b="1" dirty="0"/>
              <a:t>Snapshots</a:t>
            </a:r>
            <a:r>
              <a:rPr lang="de-DE" dirty="0"/>
              <a:t>, um den Status einer VM oder eines Containers zu einem bestimmten Zeitpunkt zu sichern.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Netzwerkfunktionen</a:t>
            </a:r>
            <a:r>
              <a:rPr lang="de-DE" dirty="0"/>
              <a:t>: </a:t>
            </a:r>
            <a:r>
              <a:rPr lang="de-DE" dirty="0" err="1"/>
              <a:t>Proxmox</a:t>
            </a:r>
            <a:r>
              <a:rPr lang="de-DE" dirty="0"/>
              <a:t> unterstützt virtuelle Netzwerke, VLANs, Netzwerk-Overlays, SDN (Software </a:t>
            </a:r>
            <a:r>
              <a:rPr lang="de-DE" dirty="0" err="1"/>
              <a:t>Defined</a:t>
            </a:r>
            <a:r>
              <a:rPr lang="de-DE" dirty="0"/>
              <a:t> Networking) und mehr. Dies ermöglicht es, komplexe Netzwerktopologien zu simulieren.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Hochverfügbarkeit (HA)</a:t>
            </a:r>
            <a:r>
              <a:rPr lang="de-DE" dirty="0"/>
              <a:t>: Mit einem Cluster können VMs und Container auf andere Hosts migriert werden, falls ein physischer Host ausfällt, um die Ausfallzeiten zu minimieren.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Support für Linux und Windows</a:t>
            </a:r>
            <a:r>
              <a:rPr lang="de-DE" dirty="0"/>
              <a:t>: </a:t>
            </a:r>
            <a:r>
              <a:rPr lang="de-DE" dirty="0" err="1"/>
              <a:t>Proxmox</a:t>
            </a:r>
            <a:r>
              <a:rPr lang="de-DE" dirty="0"/>
              <a:t> unterstützt eine Vielzahl von Betriebssystemen, was es zu einer flexiblen Plattform für viele Einsatzmöglichkeiten macht.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Live-Migration</a:t>
            </a:r>
            <a:r>
              <a:rPr lang="de-DE" dirty="0"/>
              <a:t>: VMs können ohne Ausfallzeiten zwischen Hosts verschoben werden, was besonders in Produktionsumgebungen nützlich ist.</a:t>
            </a:r>
          </a:p>
          <a:p>
            <a:r>
              <a:rPr lang="de-DE" dirty="0" err="1"/>
              <a:t>Proxmox</a:t>
            </a:r>
            <a:r>
              <a:rPr lang="de-DE" dirty="0"/>
              <a:t> eignet sich hervorragend für Unternehmen, die eine kosteneffiziente, skalierbare und leistungsfähige </a:t>
            </a:r>
            <a:r>
              <a:rPr lang="de-DE" dirty="0" err="1"/>
              <a:t>Virtualisierungsplattform</a:t>
            </a:r>
            <a:r>
              <a:rPr lang="de-DE" dirty="0"/>
              <a:t> benötigen. Es ist auch bei Entwicklern und IT-Administratoren beliebt, die ihre Server-Infrastruktur effizienter gestalten möchten.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464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AT" dirty="0" err="1"/>
              <a:t>pveum</a:t>
            </a:r>
            <a:r>
              <a:rPr lang="de-AT" dirty="0"/>
              <a:t> </a:t>
            </a:r>
            <a:r>
              <a:rPr lang="de-AT" dirty="0" err="1"/>
              <a:t>user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gerald@pve</a:t>
            </a:r>
            <a:r>
              <a:rPr lang="de-AT" dirty="0"/>
              <a:t> --password proxmoxKla87Sie57</a:t>
            </a:r>
          </a:p>
          <a:p>
            <a:pPr lvl="1"/>
            <a:r>
              <a:rPr lang="nn-NO" dirty="0"/>
              <a:t>pveum aclmod / -user gerald@pve -role PVEVMUser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30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729e9a3d-ebf1-4b09-b206-de82c8aeb131</a:t>
            </a:r>
          </a:p>
          <a:p>
            <a:r>
              <a:rPr lang="de-AT" dirty="0" err="1"/>
              <a:t>root@pam!homeassistant</a:t>
            </a:r>
            <a:endParaRPr lang="de-AT" dirty="0"/>
          </a:p>
          <a:p>
            <a:endParaRPr lang="de-AT" dirty="0"/>
          </a:p>
          <a:p>
            <a:endParaRPr lang="en-US" dirty="0"/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http://192.168.0.96:8006/api2/json/nodes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PVEAPIToken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root@pam!homeassistant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=729e9a3d-ebf1-4b09-b206-de82c8aeb131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100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66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kann ich von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assistant</a:t>
            </a:r>
            <a:r>
              <a:rPr lang="de-AT" dirty="0"/>
              <a:t> den ladezustand des </a:t>
            </a:r>
            <a:r>
              <a:rPr lang="de-AT" dirty="0" err="1"/>
              <a:t>akkus</a:t>
            </a:r>
            <a:r>
              <a:rPr lang="de-AT" dirty="0"/>
              <a:t> auslesen</a:t>
            </a:r>
          </a:p>
          <a:p>
            <a:r>
              <a:rPr lang="de-AT" b="1" dirty="0"/>
              <a:t>ChatGPT:</a:t>
            </a:r>
          </a:p>
          <a:p>
            <a:r>
              <a:rPr lang="de-AT" dirty="0"/>
              <a:t>Ja, du kannst den </a:t>
            </a:r>
            <a:r>
              <a:rPr lang="de-AT" b="1" dirty="0"/>
              <a:t>Ladezustand des Notebook-Akkus</a:t>
            </a:r>
            <a:r>
              <a:rPr lang="de-AT" dirty="0"/>
              <a:t> in </a:t>
            </a:r>
            <a:r>
              <a:rPr lang="de-AT" b="1" dirty="0"/>
              <a:t>Home </a:t>
            </a:r>
            <a:r>
              <a:rPr lang="de-AT" b="1" dirty="0" err="1"/>
              <a:t>Assistant</a:t>
            </a:r>
            <a:r>
              <a:rPr lang="de-AT" dirty="0"/>
              <a:t> auslesen, wenn </a:t>
            </a:r>
            <a:r>
              <a:rPr lang="de-AT" dirty="0" err="1"/>
              <a:t>Proxmox</a:t>
            </a:r>
            <a:r>
              <a:rPr lang="de-AT" dirty="0"/>
              <a:t> (oder Home </a:t>
            </a:r>
            <a:r>
              <a:rPr lang="de-AT" dirty="0" err="1"/>
              <a:t>Assistant</a:t>
            </a:r>
            <a:r>
              <a:rPr lang="de-AT" dirty="0"/>
              <a:t> selbst) auf dem Notebook läuft. Dafür gibt es mehrere Möglichkeiten:</a:t>
            </a:r>
          </a:p>
          <a:p>
            <a:r>
              <a:rPr lang="de-AT" b="1" dirty="0"/>
              <a:t>🔹 1. Methode: Sensor über SSH &amp; </a:t>
            </a:r>
            <a:r>
              <a:rPr lang="de-AT" b="1" dirty="0" err="1"/>
              <a:t>upower</a:t>
            </a:r>
            <a:r>
              <a:rPr lang="de-AT" b="1" dirty="0"/>
              <a:t> (Einfachste Lösung)</a:t>
            </a:r>
          </a:p>
          <a:p>
            <a:r>
              <a:rPr lang="de-AT" dirty="0"/>
              <a:t>Da dein </a:t>
            </a:r>
            <a:r>
              <a:rPr lang="de-AT" dirty="0" err="1"/>
              <a:t>Proxmox</a:t>
            </a:r>
            <a:r>
              <a:rPr lang="de-AT" dirty="0"/>
              <a:t>-System Linux-basiert ist, kannst du den Akkustatus mit </a:t>
            </a:r>
            <a:r>
              <a:rPr lang="de-AT" b="1" dirty="0" err="1"/>
              <a:t>upower</a:t>
            </a:r>
            <a:r>
              <a:rPr lang="de-AT" dirty="0"/>
              <a:t> auslesen und als </a:t>
            </a:r>
            <a:r>
              <a:rPr lang="de-AT" b="1" dirty="0"/>
              <a:t>Sensor in Home </a:t>
            </a:r>
            <a:r>
              <a:rPr lang="de-AT" b="1" dirty="0" err="1"/>
              <a:t>Assistant</a:t>
            </a:r>
            <a:r>
              <a:rPr lang="de-AT" dirty="0"/>
              <a:t> einbinden.</a:t>
            </a:r>
          </a:p>
          <a:p>
            <a:r>
              <a:rPr lang="de-AT" b="1" dirty="0"/>
              <a:t>1️⃣ Installiere </a:t>
            </a:r>
            <a:r>
              <a:rPr lang="de-AT" b="1" dirty="0" err="1"/>
              <a:t>upower</a:t>
            </a:r>
            <a:r>
              <a:rPr lang="de-AT" b="1" dirty="0"/>
              <a:t> in </a:t>
            </a:r>
            <a:r>
              <a:rPr lang="de-AT" b="1" dirty="0" err="1"/>
              <a:t>Proxmox</a:t>
            </a:r>
            <a:r>
              <a:rPr lang="de-AT" b="1" dirty="0"/>
              <a:t> (falls nicht vorhanden)</a:t>
            </a:r>
          </a:p>
          <a:p>
            <a:r>
              <a:rPr lang="de-AT" dirty="0"/>
              <a:t>Verbinde dich per SSH mit </a:t>
            </a:r>
            <a:r>
              <a:rPr lang="de-AT" dirty="0" err="1"/>
              <a:t>Proxmox</a:t>
            </a:r>
            <a:r>
              <a:rPr lang="de-AT" dirty="0"/>
              <a:t> und installiere </a:t>
            </a:r>
            <a:r>
              <a:rPr lang="de-AT" dirty="0" err="1"/>
              <a:t>upower</a:t>
            </a:r>
            <a:r>
              <a:rPr lang="de-AT" dirty="0"/>
              <a:t>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apt</a:t>
            </a:r>
            <a:r>
              <a:rPr lang="de-AT" dirty="0"/>
              <a:t> update &amp;&amp; </a:t>
            </a:r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upower</a:t>
            </a:r>
            <a:r>
              <a:rPr lang="de-AT" dirty="0"/>
              <a:t> -y </a:t>
            </a:r>
          </a:p>
          <a:p>
            <a:r>
              <a:rPr lang="de-AT" dirty="0"/>
              <a:t>Teste den Akkustatus mit: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</a:t>
            </a:r>
          </a:p>
          <a:p>
            <a:r>
              <a:rPr lang="de-AT" dirty="0"/>
              <a:t>Beispielausgabe: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percentage</a:t>
            </a:r>
            <a:r>
              <a:rPr lang="de-AT" dirty="0"/>
              <a:t>: 87% </a:t>
            </a:r>
            <a:r>
              <a:rPr lang="de-AT" dirty="0" err="1"/>
              <a:t>state</a:t>
            </a:r>
            <a:r>
              <a:rPr lang="de-AT" dirty="0"/>
              <a:t>: </a:t>
            </a:r>
            <a:r>
              <a:rPr lang="de-AT" dirty="0" err="1"/>
              <a:t>discharging</a:t>
            </a:r>
            <a:r>
              <a:rPr lang="de-AT" dirty="0"/>
              <a:t> </a:t>
            </a:r>
          </a:p>
          <a:p>
            <a:r>
              <a:rPr lang="de-AT" b="1" dirty="0"/>
              <a:t>2️⃣ Home </a:t>
            </a:r>
            <a:r>
              <a:rPr lang="de-AT" b="1" dirty="0" err="1"/>
              <a:t>Assistant</a:t>
            </a:r>
            <a:r>
              <a:rPr lang="de-AT" b="1" dirty="0"/>
              <a:t>: Command Line Sensor einrichten</a:t>
            </a:r>
          </a:p>
          <a:p>
            <a:r>
              <a:rPr lang="de-AT" dirty="0"/>
              <a:t>Falls du bereits einen SSH-Zugriff auf </a:t>
            </a:r>
            <a:r>
              <a:rPr lang="de-AT" dirty="0" err="1"/>
              <a:t>Proxmox</a:t>
            </a:r>
            <a:r>
              <a:rPr lang="de-AT" dirty="0"/>
              <a:t> von Home </a:t>
            </a:r>
            <a:r>
              <a:rPr lang="de-AT" dirty="0" err="1"/>
              <a:t>Assistant</a:t>
            </a:r>
            <a:r>
              <a:rPr lang="de-AT" dirty="0"/>
              <a:t> hast, kannst du mit einem </a:t>
            </a:r>
            <a:r>
              <a:rPr lang="de-AT" b="1" dirty="0"/>
              <a:t>Command Line Sensor</a:t>
            </a:r>
            <a:r>
              <a:rPr lang="de-AT" dirty="0"/>
              <a:t> den Akkustand abfragen.</a:t>
            </a:r>
          </a:p>
          <a:p>
            <a:r>
              <a:rPr lang="de-AT" dirty="0"/>
              <a:t>Füge in </a:t>
            </a:r>
            <a:r>
              <a:rPr lang="de-AT" b="1" dirty="0"/>
              <a:t>Home </a:t>
            </a:r>
            <a:r>
              <a:rPr lang="de-AT" b="1" dirty="0" err="1"/>
              <a:t>Assistant</a:t>
            </a:r>
            <a:r>
              <a:rPr lang="de-AT" dirty="0"/>
              <a:t> (</a:t>
            </a:r>
            <a:r>
              <a:rPr lang="de-AT" dirty="0" err="1"/>
              <a:t>configuration.yaml</a:t>
            </a:r>
            <a:r>
              <a:rPr lang="de-AT" dirty="0"/>
              <a:t>) diesen Sensor hinzu: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sensor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command_line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: Laptop </a:t>
            </a:r>
            <a:r>
              <a:rPr lang="de-AT" dirty="0" err="1"/>
              <a:t>Battery</a:t>
            </a:r>
            <a:r>
              <a:rPr lang="de-AT" dirty="0"/>
              <a:t> </a:t>
            </a:r>
            <a:r>
              <a:rPr lang="de-AT" dirty="0" err="1"/>
              <a:t>command</a:t>
            </a:r>
            <a:r>
              <a:rPr lang="de-AT" dirty="0"/>
              <a:t>: "</a:t>
            </a:r>
            <a:r>
              <a:rPr lang="de-AT" dirty="0" err="1"/>
              <a:t>ssh</a:t>
            </a:r>
            <a:r>
              <a:rPr lang="de-AT" dirty="0"/>
              <a:t> </a:t>
            </a:r>
            <a:r>
              <a:rPr lang="de-AT" dirty="0" err="1"/>
              <a:t>user@proxmox</a:t>
            </a:r>
            <a:r>
              <a:rPr lang="de-AT" dirty="0"/>
              <a:t> '</a:t>
            </a:r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| </a:t>
            </a:r>
            <a:r>
              <a:rPr lang="de-AT" dirty="0" err="1"/>
              <a:t>grep</a:t>
            </a:r>
            <a:r>
              <a:rPr lang="de-AT" dirty="0"/>
              <a:t> </a:t>
            </a:r>
            <a:r>
              <a:rPr lang="de-AT" dirty="0" err="1"/>
              <a:t>percentage</a:t>
            </a:r>
            <a:r>
              <a:rPr lang="de-AT" dirty="0"/>
              <a:t> | </a:t>
            </a:r>
            <a:r>
              <a:rPr lang="de-AT" dirty="0" err="1"/>
              <a:t>awk</a:t>
            </a:r>
            <a:r>
              <a:rPr lang="de-AT" dirty="0"/>
              <a:t> \"{</a:t>
            </a:r>
            <a:r>
              <a:rPr lang="de-AT" dirty="0" err="1"/>
              <a:t>print</a:t>
            </a:r>
            <a:r>
              <a:rPr lang="de-AT" dirty="0"/>
              <a:t> $2}\"'" </a:t>
            </a:r>
            <a:r>
              <a:rPr lang="de-AT" dirty="0" err="1"/>
              <a:t>scan_interval</a:t>
            </a:r>
            <a:r>
              <a:rPr lang="de-AT" dirty="0"/>
              <a:t>: 60 </a:t>
            </a:r>
            <a:r>
              <a:rPr lang="de-AT" dirty="0" err="1"/>
              <a:t>unit_of_measurement</a:t>
            </a:r>
            <a:r>
              <a:rPr lang="de-AT" dirty="0"/>
              <a:t>: "%" </a:t>
            </a:r>
          </a:p>
          <a:p>
            <a:r>
              <a:rPr lang="de-AT" dirty="0"/>
              <a:t>⚠ </a:t>
            </a:r>
            <a:r>
              <a:rPr lang="de-AT" b="1" dirty="0"/>
              <a:t>Wichtig:</a:t>
            </a:r>
            <a:endParaRPr lang="de-AT" dirty="0"/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Ersetze </a:t>
            </a:r>
            <a:r>
              <a:rPr lang="de-AT" dirty="0" err="1"/>
              <a:t>user@proxmox</a:t>
            </a:r>
            <a:r>
              <a:rPr lang="de-AT" dirty="0"/>
              <a:t> mit deinem tatsächlichen Benutzer auf </a:t>
            </a:r>
            <a:r>
              <a:rPr lang="de-AT" dirty="0" err="1"/>
              <a:t>Proxmox</a:t>
            </a:r>
            <a:r>
              <a:rPr lang="de-A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dirty="0"/>
              <a:t>Falls du SSH ohne Passwort nutzen willst, </a:t>
            </a:r>
            <a:r>
              <a:rPr lang="de-AT" b="1" dirty="0"/>
              <a:t>richte SSH-Keys</a:t>
            </a:r>
            <a:r>
              <a:rPr lang="de-AT" dirty="0"/>
              <a:t> ein.</a:t>
            </a:r>
          </a:p>
          <a:p>
            <a:r>
              <a:rPr lang="de-AT" dirty="0"/>
              <a:t>✅ </a:t>
            </a:r>
            <a:r>
              <a:rPr lang="de-AT" b="1" dirty="0"/>
              <a:t>Ergebnis:</a:t>
            </a:r>
            <a:r>
              <a:rPr lang="de-AT" dirty="0"/>
              <a:t> Du siehst den Ladezustand als Sensor in Home </a:t>
            </a:r>
            <a:r>
              <a:rPr lang="de-AT" dirty="0" err="1"/>
              <a:t>Assistant</a:t>
            </a:r>
            <a:r>
              <a:rPr lang="de-AT" dirty="0"/>
              <a:t>.</a:t>
            </a:r>
          </a:p>
          <a:p>
            <a:r>
              <a:rPr lang="de-AT" b="1" dirty="0"/>
              <a:t>🔹 2. Methode: </a:t>
            </a:r>
            <a:r>
              <a:rPr lang="de-AT" b="1" dirty="0" err="1"/>
              <a:t>Proxmox</a:t>
            </a:r>
            <a:r>
              <a:rPr lang="de-AT" b="1" dirty="0"/>
              <a:t> API &amp; Home </a:t>
            </a:r>
            <a:r>
              <a:rPr lang="de-AT" b="1" dirty="0" err="1"/>
              <a:t>Assistant</a:t>
            </a:r>
            <a:r>
              <a:rPr lang="de-AT" b="1" dirty="0"/>
              <a:t> REST Sensor</a:t>
            </a:r>
          </a:p>
          <a:p>
            <a:r>
              <a:rPr lang="de-AT" dirty="0"/>
              <a:t>Falls du lieber die </a:t>
            </a:r>
            <a:r>
              <a:rPr lang="de-AT" b="1" dirty="0" err="1"/>
              <a:t>Proxmox</a:t>
            </a:r>
            <a:r>
              <a:rPr lang="de-AT" b="1" dirty="0"/>
              <a:t> API</a:t>
            </a:r>
            <a:r>
              <a:rPr lang="de-AT" dirty="0"/>
              <a:t> nutzen möchtest, kannst du direkt über HTTP den Akkustand auslesen. Dafür brauchst du:</a:t>
            </a:r>
          </a:p>
          <a:p>
            <a:r>
              <a:rPr lang="de-AT" dirty="0"/>
              <a:t>1️⃣ </a:t>
            </a:r>
            <a:r>
              <a:rPr lang="de-AT" b="1" dirty="0"/>
              <a:t>Einen API-Benutzer in </a:t>
            </a:r>
            <a:r>
              <a:rPr lang="de-AT" b="1" dirty="0" err="1"/>
              <a:t>Proxmox</a:t>
            </a:r>
            <a:r>
              <a:rPr lang="de-AT" b="1" dirty="0"/>
              <a:t> erstellen</a:t>
            </a:r>
            <a:endParaRPr lang="de-AT" dirty="0"/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pveum</a:t>
            </a:r>
            <a:r>
              <a:rPr lang="de-AT" dirty="0"/>
              <a:t> </a:t>
            </a:r>
            <a:r>
              <a:rPr lang="de-AT" dirty="0" err="1"/>
              <a:t>user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homeassistant@pve</a:t>
            </a:r>
            <a:r>
              <a:rPr lang="de-AT" dirty="0"/>
              <a:t> --password </a:t>
            </a:r>
            <a:r>
              <a:rPr lang="de-AT" dirty="0" err="1"/>
              <a:t>yourpassword</a:t>
            </a:r>
            <a:r>
              <a:rPr lang="de-AT" dirty="0"/>
              <a:t> </a:t>
            </a:r>
            <a:r>
              <a:rPr lang="de-AT" dirty="0" err="1"/>
              <a:t>pveum</a:t>
            </a:r>
            <a:r>
              <a:rPr lang="de-AT" dirty="0"/>
              <a:t> </a:t>
            </a:r>
            <a:r>
              <a:rPr lang="de-AT" dirty="0" err="1"/>
              <a:t>aclmod</a:t>
            </a:r>
            <a:r>
              <a:rPr lang="de-AT" dirty="0"/>
              <a:t> / -user </a:t>
            </a:r>
            <a:r>
              <a:rPr lang="de-AT" dirty="0" err="1"/>
              <a:t>homeassistant@pve</a:t>
            </a:r>
            <a:r>
              <a:rPr lang="de-AT" dirty="0"/>
              <a:t> -</a:t>
            </a:r>
            <a:r>
              <a:rPr lang="de-AT" dirty="0" err="1"/>
              <a:t>role</a:t>
            </a:r>
            <a:r>
              <a:rPr lang="de-AT" dirty="0"/>
              <a:t> </a:t>
            </a:r>
            <a:r>
              <a:rPr lang="de-AT" dirty="0" err="1"/>
              <a:t>PVEVMUser</a:t>
            </a:r>
            <a:r>
              <a:rPr lang="de-AT" dirty="0"/>
              <a:t> </a:t>
            </a:r>
          </a:p>
          <a:p>
            <a:r>
              <a:rPr lang="de-AT" dirty="0"/>
              <a:t>2️⃣ </a:t>
            </a:r>
            <a:r>
              <a:rPr lang="de-AT" b="1" dirty="0"/>
              <a:t>REST-Sensor in Home </a:t>
            </a:r>
            <a:r>
              <a:rPr lang="de-AT" b="1" dirty="0" err="1"/>
              <a:t>Assistant</a:t>
            </a:r>
            <a:r>
              <a:rPr lang="de-AT" b="1" dirty="0"/>
              <a:t> hinzufügen</a:t>
            </a:r>
            <a:endParaRPr lang="de-AT" dirty="0"/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sensor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rest</a:t>
            </a:r>
            <a:r>
              <a:rPr lang="de-AT" dirty="0"/>
              <a:t> </a:t>
            </a:r>
            <a:r>
              <a:rPr lang="de-AT" dirty="0" err="1"/>
              <a:t>resource</a:t>
            </a:r>
            <a:r>
              <a:rPr lang="de-AT" dirty="0"/>
              <a:t>: "https://proxmox.local:8006/api2/</a:t>
            </a:r>
            <a:r>
              <a:rPr lang="de-AT" dirty="0" err="1"/>
              <a:t>json</a:t>
            </a:r>
            <a:r>
              <a:rPr lang="de-AT" dirty="0"/>
              <a:t>/</a:t>
            </a:r>
            <a:r>
              <a:rPr lang="de-AT" dirty="0" err="1"/>
              <a:t>nodes</a:t>
            </a:r>
            <a:r>
              <a:rPr lang="de-AT" dirty="0"/>
              <a:t>/YOUR_NODE/</a:t>
            </a:r>
            <a:r>
              <a:rPr lang="de-AT" dirty="0" err="1"/>
              <a:t>status</a:t>
            </a:r>
            <a:r>
              <a:rPr lang="de-AT" dirty="0"/>
              <a:t>" </a:t>
            </a:r>
            <a:r>
              <a:rPr lang="de-AT" dirty="0" err="1"/>
              <a:t>method</a:t>
            </a:r>
            <a:r>
              <a:rPr lang="de-AT" dirty="0"/>
              <a:t>: GET </a:t>
            </a:r>
            <a:r>
              <a:rPr lang="de-AT" dirty="0" err="1"/>
              <a:t>headers</a:t>
            </a:r>
            <a:r>
              <a:rPr lang="de-AT" dirty="0"/>
              <a:t>: </a:t>
            </a:r>
            <a:r>
              <a:rPr lang="de-AT" dirty="0" err="1"/>
              <a:t>Authorization</a:t>
            </a:r>
            <a:r>
              <a:rPr lang="de-AT" dirty="0"/>
              <a:t>: "</a:t>
            </a:r>
            <a:r>
              <a:rPr lang="de-AT" dirty="0" err="1"/>
              <a:t>PVEAuthCookie</a:t>
            </a:r>
            <a:r>
              <a:rPr lang="de-AT" dirty="0"/>
              <a:t>=YOUR_API_TOKEN" Content-Type: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json</a:t>
            </a:r>
            <a:r>
              <a:rPr lang="de-AT" dirty="0"/>
              <a:t> </a:t>
            </a:r>
            <a:r>
              <a:rPr lang="de-AT" dirty="0" err="1"/>
              <a:t>value_template</a:t>
            </a:r>
            <a:r>
              <a:rPr lang="de-AT" dirty="0"/>
              <a:t>: "{{ </a:t>
            </a:r>
            <a:r>
              <a:rPr lang="de-AT" dirty="0" err="1"/>
              <a:t>value_json.data.battery</a:t>
            </a:r>
            <a:r>
              <a:rPr lang="de-AT" dirty="0"/>
              <a:t> }}" </a:t>
            </a:r>
            <a:r>
              <a:rPr lang="de-AT" dirty="0" err="1"/>
              <a:t>unit_of_measurement</a:t>
            </a:r>
            <a:r>
              <a:rPr lang="de-AT" dirty="0"/>
              <a:t>: "%" </a:t>
            </a:r>
          </a:p>
          <a:p>
            <a:r>
              <a:rPr lang="de-AT" dirty="0"/>
              <a:t>✅ </a:t>
            </a:r>
            <a:r>
              <a:rPr lang="de-AT" b="1" dirty="0"/>
              <a:t>Ergebnis:</a:t>
            </a:r>
            <a:r>
              <a:rPr lang="de-AT" dirty="0"/>
              <a:t> Der Akkustand wird regelmäßig in Home </a:t>
            </a:r>
            <a:r>
              <a:rPr lang="de-AT" dirty="0" err="1"/>
              <a:t>Assistant</a:t>
            </a:r>
            <a:r>
              <a:rPr lang="de-AT" dirty="0"/>
              <a:t> aktualisiert.</a:t>
            </a:r>
          </a:p>
          <a:p>
            <a:r>
              <a:rPr lang="de-AT" b="1" dirty="0"/>
              <a:t>🔹 3. Alternative: MQTT für Echtzeit-Updates (Fortgeschritten)</a:t>
            </a:r>
          </a:p>
          <a:p>
            <a:r>
              <a:rPr lang="de-AT" dirty="0"/>
              <a:t>Falls du MQTT nutzt, kannst du mit einem einfachen </a:t>
            </a:r>
            <a:r>
              <a:rPr lang="de-AT" b="1" dirty="0"/>
              <a:t>Shell-Skript in </a:t>
            </a:r>
            <a:r>
              <a:rPr lang="de-AT" b="1" dirty="0" err="1"/>
              <a:t>Proxmox</a:t>
            </a:r>
            <a:r>
              <a:rPr lang="de-AT" dirty="0"/>
              <a:t> den Akkustand regelmäßig an </a:t>
            </a:r>
            <a:r>
              <a:rPr lang="de-AT" b="1" dirty="0"/>
              <a:t>Home </a:t>
            </a:r>
            <a:r>
              <a:rPr lang="de-AT" b="1" dirty="0" err="1"/>
              <a:t>Assistant</a:t>
            </a:r>
            <a:r>
              <a:rPr lang="de-AT" b="1" dirty="0"/>
              <a:t> MQTT</a:t>
            </a:r>
            <a:r>
              <a:rPr lang="de-AT" dirty="0"/>
              <a:t> senden.</a:t>
            </a:r>
          </a:p>
          <a:p>
            <a:r>
              <a:rPr lang="de-AT" dirty="0"/>
              <a:t>1️⃣ </a:t>
            </a:r>
            <a:r>
              <a:rPr lang="de-AT" b="1" dirty="0"/>
              <a:t>MQTT-Paket installieren:</a:t>
            </a:r>
            <a:endParaRPr lang="de-AT" dirty="0"/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mosquitto</a:t>
            </a:r>
            <a:r>
              <a:rPr lang="de-AT" dirty="0"/>
              <a:t>-clients -y </a:t>
            </a:r>
          </a:p>
          <a:p>
            <a:r>
              <a:rPr lang="de-AT" dirty="0"/>
              <a:t>2️⃣ </a:t>
            </a:r>
            <a:r>
              <a:rPr lang="de-AT" b="1" dirty="0"/>
              <a:t>Skript für regelmäßigen MQTT-Upload erstellen:</a:t>
            </a:r>
            <a:endParaRPr lang="de-AT" dirty="0"/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nano</a:t>
            </a:r>
            <a:r>
              <a:rPr lang="de-AT" dirty="0"/>
              <a:t> /usr/local/bin/battery-mqtt.sh </a:t>
            </a:r>
          </a:p>
          <a:p>
            <a:r>
              <a:rPr lang="de-AT" dirty="0"/>
              <a:t>Inhalt: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#!/bin/bash </a:t>
            </a:r>
            <a:r>
              <a:rPr lang="de-AT" dirty="0" err="1"/>
              <a:t>while</a:t>
            </a:r>
            <a:r>
              <a:rPr lang="de-AT" dirty="0"/>
              <a:t> </a:t>
            </a:r>
            <a:r>
              <a:rPr lang="de-AT" dirty="0" err="1"/>
              <a:t>true</a:t>
            </a:r>
            <a:r>
              <a:rPr lang="de-AT" dirty="0"/>
              <a:t>; do BATTERY_LEVEL=$(</a:t>
            </a:r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| </a:t>
            </a:r>
            <a:r>
              <a:rPr lang="de-AT" dirty="0" err="1"/>
              <a:t>grep</a:t>
            </a:r>
            <a:r>
              <a:rPr lang="de-AT" dirty="0"/>
              <a:t> </a:t>
            </a:r>
            <a:r>
              <a:rPr lang="de-AT" dirty="0" err="1"/>
              <a:t>percentage</a:t>
            </a:r>
            <a:r>
              <a:rPr lang="de-AT" dirty="0"/>
              <a:t> | </a:t>
            </a:r>
            <a:r>
              <a:rPr lang="de-AT" dirty="0" err="1"/>
              <a:t>awk</a:t>
            </a:r>
            <a:r>
              <a:rPr lang="de-AT" dirty="0"/>
              <a:t> '{</a:t>
            </a:r>
            <a:r>
              <a:rPr lang="de-AT" dirty="0" err="1"/>
              <a:t>print</a:t>
            </a:r>
            <a:r>
              <a:rPr lang="de-AT" dirty="0"/>
              <a:t> $2}') </a:t>
            </a:r>
            <a:r>
              <a:rPr lang="de-AT" dirty="0" err="1"/>
              <a:t>mosquitto_pub</a:t>
            </a:r>
            <a:r>
              <a:rPr lang="de-AT" dirty="0"/>
              <a:t> -h &lt;MQTT_BROKER_IP&gt; -t "</a:t>
            </a:r>
            <a:r>
              <a:rPr lang="de-AT" dirty="0" err="1"/>
              <a:t>homeassistant</a:t>
            </a:r>
            <a:r>
              <a:rPr lang="de-AT" dirty="0"/>
              <a:t>/</a:t>
            </a:r>
            <a:r>
              <a:rPr lang="de-AT" dirty="0" err="1"/>
              <a:t>sensor</a:t>
            </a:r>
            <a:r>
              <a:rPr lang="de-AT" dirty="0"/>
              <a:t>/</a:t>
            </a:r>
            <a:r>
              <a:rPr lang="de-AT" dirty="0" err="1"/>
              <a:t>laptop_battery</a:t>
            </a:r>
            <a:r>
              <a:rPr lang="de-AT" dirty="0"/>
              <a:t>" -m "$BATTERY_LEVEL" </a:t>
            </a:r>
            <a:r>
              <a:rPr lang="de-AT" dirty="0" err="1"/>
              <a:t>sleep</a:t>
            </a:r>
            <a:r>
              <a:rPr lang="de-AT" dirty="0"/>
              <a:t> 60 </a:t>
            </a:r>
            <a:r>
              <a:rPr lang="de-AT" dirty="0" err="1"/>
              <a:t>done</a:t>
            </a:r>
            <a:r>
              <a:rPr lang="de-AT" dirty="0"/>
              <a:t> </a:t>
            </a:r>
          </a:p>
          <a:p>
            <a:r>
              <a:rPr lang="de-AT" b="1" dirty="0"/>
              <a:t>Speichern und Skript ausführbar machen:</a:t>
            </a:r>
            <a:endParaRPr lang="de-AT" dirty="0"/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chmod</a:t>
            </a:r>
            <a:r>
              <a:rPr lang="de-AT" dirty="0"/>
              <a:t> +x /usr/local/bin/battery-mqtt.sh </a:t>
            </a:r>
          </a:p>
          <a:p>
            <a:r>
              <a:rPr lang="de-AT" dirty="0"/>
              <a:t>3️⃣ </a:t>
            </a:r>
            <a:r>
              <a:rPr lang="de-AT" b="1" dirty="0"/>
              <a:t>Autostart hinzufügen:</a:t>
            </a:r>
            <a:endParaRPr lang="de-AT" dirty="0"/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echo "@reboot root /usr/local/bin/battery-mqtt.sh &amp;" &gt;&gt; /</a:t>
            </a:r>
            <a:r>
              <a:rPr lang="de-AT" dirty="0" err="1"/>
              <a:t>etc</a:t>
            </a:r>
            <a:r>
              <a:rPr lang="de-AT" dirty="0"/>
              <a:t>/</a:t>
            </a:r>
            <a:r>
              <a:rPr lang="de-AT" dirty="0" err="1"/>
              <a:t>crontab</a:t>
            </a:r>
            <a:r>
              <a:rPr lang="de-AT" dirty="0"/>
              <a:t> </a:t>
            </a:r>
          </a:p>
          <a:p>
            <a:r>
              <a:rPr lang="de-AT" dirty="0"/>
              <a:t>4️⃣ </a:t>
            </a:r>
            <a:r>
              <a:rPr lang="de-AT" b="1" dirty="0"/>
              <a:t>MQTT-Sensor in Home </a:t>
            </a:r>
            <a:r>
              <a:rPr lang="de-AT" b="1" dirty="0" err="1"/>
              <a:t>Assistant</a:t>
            </a:r>
            <a:r>
              <a:rPr lang="de-AT" b="1" dirty="0"/>
              <a:t> konfigurieren:</a:t>
            </a:r>
            <a:endParaRPr lang="de-AT" dirty="0"/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sensor</a:t>
            </a:r>
            <a:r>
              <a:rPr lang="de-AT" dirty="0"/>
              <a:t>: - </a:t>
            </a:r>
            <a:r>
              <a:rPr lang="de-AT" dirty="0" err="1"/>
              <a:t>platform</a:t>
            </a:r>
            <a:r>
              <a:rPr lang="de-AT" dirty="0"/>
              <a:t>: </a:t>
            </a:r>
            <a:r>
              <a:rPr lang="de-AT" dirty="0" err="1"/>
              <a:t>mqtt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: "Laptop </a:t>
            </a:r>
            <a:r>
              <a:rPr lang="de-AT" dirty="0" err="1"/>
              <a:t>Battery</a:t>
            </a:r>
            <a:r>
              <a:rPr lang="de-AT" dirty="0"/>
              <a:t>" </a:t>
            </a:r>
            <a:r>
              <a:rPr lang="de-AT" dirty="0" err="1"/>
              <a:t>state_topic</a:t>
            </a:r>
            <a:r>
              <a:rPr lang="de-AT" dirty="0"/>
              <a:t>: "</a:t>
            </a:r>
            <a:r>
              <a:rPr lang="de-AT" dirty="0" err="1"/>
              <a:t>homeassistant</a:t>
            </a:r>
            <a:r>
              <a:rPr lang="de-AT" dirty="0"/>
              <a:t>/</a:t>
            </a:r>
            <a:r>
              <a:rPr lang="de-AT" dirty="0" err="1"/>
              <a:t>sensor</a:t>
            </a:r>
            <a:r>
              <a:rPr lang="de-AT" dirty="0"/>
              <a:t>/</a:t>
            </a:r>
            <a:r>
              <a:rPr lang="de-AT" dirty="0" err="1"/>
              <a:t>laptop_battery</a:t>
            </a:r>
            <a:r>
              <a:rPr lang="de-AT" dirty="0"/>
              <a:t>" </a:t>
            </a:r>
            <a:r>
              <a:rPr lang="de-AT" dirty="0" err="1"/>
              <a:t>unit_of_measurement</a:t>
            </a:r>
            <a:r>
              <a:rPr lang="de-AT" dirty="0"/>
              <a:t>: "%" </a:t>
            </a:r>
          </a:p>
          <a:p>
            <a:r>
              <a:rPr lang="de-AT" dirty="0"/>
              <a:t>✅ </a:t>
            </a:r>
            <a:r>
              <a:rPr lang="de-AT" b="1" dirty="0"/>
              <a:t>Ergebnis:</a:t>
            </a:r>
            <a:r>
              <a:rPr lang="de-AT" dirty="0"/>
              <a:t> Der Akkustand wird </a:t>
            </a:r>
            <a:r>
              <a:rPr lang="de-AT" b="1" dirty="0"/>
              <a:t>in Echtzeit</a:t>
            </a:r>
            <a:r>
              <a:rPr lang="de-AT" dirty="0"/>
              <a:t> an Home </a:t>
            </a:r>
            <a:r>
              <a:rPr lang="de-AT" dirty="0" err="1"/>
              <a:t>Assistant</a:t>
            </a:r>
            <a:r>
              <a:rPr lang="de-AT" dirty="0"/>
              <a:t> gesendet.</a:t>
            </a:r>
          </a:p>
          <a:p>
            <a:r>
              <a:rPr lang="de-AT" b="1" dirty="0"/>
              <a:t>✅ Fazit: Welche Methode ist die beste?</a:t>
            </a:r>
          </a:p>
          <a:p>
            <a:r>
              <a:rPr lang="de-AT" dirty="0" err="1"/>
              <a:t>MethodeVorteileNachteile</a:t>
            </a:r>
            <a:r>
              <a:rPr lang="de-AT" b="1" dirty="0" err="1"/>
              <a:t>Command</a:t>
            </a:r>
            <a:r>
              <a:rPr lang="de-AT" b="1" dirty="0"/>
              <a:t> Line Sensor (</a:t>
            </a:r>
            <a:r>
              <a:rPr lang="de-AT" b="1" dirty="0" err="1"/>
              <a:t>upower</a:t>
            </a:r>
            <a:r>
              <a:rPr lang="de-AT" b="1" dirty="0"/>
              <a:t>)</a:t>
            </a:r>
            <a:r>
              <a:rPr lang="de-AT" dirty="0"/>
              <a:t>Einfach, kein MQTT </a:t>
            </a:r>
            <a:r>
              <a:rPr lang="de-AT" dirty="0" err="1"/>
              <a:t>nötigSSH</a:t>
            </a:r>
            <a:r>
              <a:rPr lang="de-AT" dirty="0"/>
              <a:t>-Zugriff auf </a:t>
            </a:r>
            <a:r>
              <a:rPr lang="de-AT" dirty="0" err="1"/>
              <a:t>Proxmox</a:t>
            </a:r>
            <a:r>
              <a:rPr lang="de-AT" dirty="0"/>
              <a:t> </a:t>
            </a:r>
            <a:r>
              <a:rPr lang="de-AT" dirty="0" err="1"/>
              <a:t>erforderlich</a:t>
            </a:r>
            <a:r>
              <a:rPr lang="de-AT" b="1" dirty="0" err="1"/>
              <a:t>Proxmox</a:t>
            </a:r>
            <a:r>
              <a:rPr lang="de-AT" b="1" dirty="0"/>
              <a:t> API &amp; REST-</a:t>
            </a:r>
            <a:r>
              <a:rPr lang="de-AT" b="1" dirty="0" err="1"/>
              <a:t>Sensor</a:t>
            </a:r>
            <a:r>
              <a:rPr lang="de-AT" dirty="0" err="1"/>
              <a:t>Direkt</a:t>
            </a:r>
            <a:r>
              <a:rPr lang="de-AT" dirty="0"/>
              <a:t> von </a:t>
            </a:r>
            <a:r>
              <a:rPr lang="de-AT" dirty="0" err="1"/>
              <a:t>Proxmox</a:t>
            </a:r>
            <a:r>
              <a:rPr lang="de-AT" dirty="0"/>
              <a:t> </a:t>
            </a:r>
            <a:r>
              <a:rPr lang="de-AT" dirty="0" err="1"/>
              <a:t>abrufbarEtwas</a:t>
            </a:r>
            <a:r>
              <a:rPr lang="de-AT" dirty="0"/>
              <a:t> kompliziertere API-</a:t>
            </a:r>
            <a:r>
              <a:rPr lang="de-AT" dirty="0" err="1"/>
              <a:t>Authentifizierung</a:t>
            </a:r>
            <a:r>
              <a:rPr lang="de-AT" b="1" dirty="0" err="1"/>
              <a:t>MQTT</a:t>
            </a:r>
            <a:r>
              <a:rPr lang="de-AT" b="1" dirty="0"/>
              <a:t> (</a:t>
            </a:r>
            <a:r>
              <a:rPr lang="de-AT" b="1" dirty="0" err="1"/>
              <a:t>mosquitto_pub</a:t>
            </a:r>
            <a:r>
              <a:rPr lang="de-AT" b="1" dirty="0"/>
              <a:t>)</a:t>
            </a:r>
            <a:r>
              <a:rPr lang="de-AT" dirty="0"/>
              <a:t>Echtzeit-Updates, </a:t>
            </a:r>
            <a:r>
              <a:rPr lang="de-AT" dirty="0" err="1"/>
              <a:t>erweiterbarMQTT</a:t>
            </a:r>
            <a:r>
              <a:rPr lang="de-AT" dirty="0"/>
              <a:t>-Server </a:t>
            </a:r>
            <a:r>
              <a:rPr lang="de-AT" dirty="0" err="1"/>
              <a:t>nötigFalls</a:t>
            </a:r>
            <a:r>
              <a:rPr lang="de-AT" dirty="0"/>
              <a:t> du Home </a:t>
            </a:r>
            <a:r>
              <a:rPr lang="de-AT" dirty="0" err="1"/>
              <a:t>Assistant</a:t>
            </a:r>
            <a:r>
              <a:rPr lang="de-AT" dirty="0"/>
              <a:t> sowieso </a:t>
            </a:r>
            <a:r>
              <a:rPr lang="de-AT" b="1" dirty="0"/>
              <a:t>mit MQTT nutzt</a:t>
            </a:r>
            <a:r>
              <a:rPr lang="de-AT" dirty="0"/>
              <a:t>, dann ist die </a:t>
            </a:r>
            <a:r>
              <a:rPr lang="de-AT" b="1" dirty="0"/>
              <a:t>MQTT-Lösung ideal</a:t>
            </a:r>
            <a:r>
              <a:rPr lang="de-AT" dirty="0"/>
              <a:t>.</a:t>
            </a:r>
            <a:br>
              <a:rPr lang="de-AT" dirty="0"/>
            </a:br>
            <a:r>
              <a:rPr lang="de-AT" dirty="0"/>
              <a:t>Falls du einfach nur gelegentlich den Akkustand sehen willst, ist die </a:t>
            </a:r>
            <a:r>
              <a:rPr lang="de-AT" b="1" dirty="0" err="1"/>
              <a:t>upower</a:t>
            </a:r>
            <a:r>
              <a:rPr lang="de-AT" b="1" dirty="0"/>
              <a:t>-Methode am einfachsten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250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kann ich das </a:t>
            </a:r>
            <a:r>
              <a:rPr lang="de-AT" dirty="0" err="1"/>
              <a:t>notebook</a:t>
            </a:r>
            <a:r>
              <a:rPr lang="de-AT" dirty="0"/>
              <a:t> über </a:t>
            </a:r>
            <a:r>
              <a:rPr lang="de-AT" dirty="0" err="1"/>
              <a:t>wakr</a:t>
            </a:r>
            <a:r>
              <a:rPr lang="de-AT" dirty="0"/>
              <a:t> on </a:t>
            </a:r>
            <a:r>
              <a:rPr lang="de-AT" dirty="0" err="1"/>
              <a:t>lan</a:t>
            </a:r>
            <a:r>
              <a:rPr lang="de-AT" dirty="0"/>
              <a:t> wieder "aufwecken"</a:t>
            </a:r>
          </a:p>
          <a:p>
            <a:r>
              <a:rPr lang="de-AT" b="1" dirty="0"/>
              <a:t>ChatGPT:</a:t>
            </a:r>
          </a:p>
          <a:p>
            <a:r>
              <a:rPr lang="de-AT" dirty="0"/>
              <a:t>Ja, du kannst dein Notebook über </a:t>
            </a:r>
            <a:r>
              <a:rPr lang="de-AT" b="1" dirty="0"/>
              <a:t>Wake on LAN (</a:t>
            </a:r>
            <a:r>
              <a:rPr lang="de-AT" b="1" dirty="0" err="1"/>
              <a:t>WoL</a:t>
            </a:r>
            <a:r>
              <a:rPr lang="de-AT" b="1" dirty="0"/>
              <a:t>)</a:t>
            </a:r>
            <a:r>
              <a:rPr lang="de-AT" dirty="0"/>
              <a:t> wieder aufwecken – </a:t>
            </a:r>
            <a:r>
              <a:rPr lang="de-AT" b="1" dirty="0"/>
              <a:t>aber</a:t>
            </a:r>
            <a:r>
              <a:rPr lang="de-AT" dirty="0"/>
              <a:t> es hängt von der Hardware und BIOS/UEFI-Unterstützung ab. Hier ist, was du tun musst:</a:t>
            </a:r>
          </a:p>
          <a:p>
            <a:r>
              <a:rPr lang="de-AT" b="1" dirty="0"/>
              <a:t>🔹 1. Prüfen, ob dein Notebook Wake-on-LAN unterstützt</a:t>
            </a:r>
          </a:p>
          <a:p>
            <a:r>
              <a:rPr lang="de-AT" b="1" dirty="0"/>
              <a:t>BIOS/UEFI-Einstellungen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Notebook neu starten</a:t>
            </a:r>
            <a:r>
              <a:rPr lang="de-AT" dirty="0"/>
              <a:t> und ins </a:t>
            </a:r>
            <a:r>
              <a:rPr lang="de-AT" b="1" dirty="0"/>
              <a:t>BIOS/UEFI</a:t>
            </a:r>
            <a:r>
              <a:rPr lang="de-AT" dirty="0"/>
              <a:t> gehen (meist F2, F12, DEL oder ESC).</a:t>
            </a:r>
          </a:p>
          <a:p>
            <a:pPr>
              <a:buFont typeface="+mj-lt"/>
              <a:buAutoNum type="arabicPeriod"/>
            </a:pPr>
            <a:r>
              <a:rPr lang="de-AT" dirty="0"/>
              <a:t>Suche nach einer Option wie: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AT" dirty="0"/>
              <a:t>Wake on LAN oder Wake on PCI-E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AT" dirty="0"/>
              <a:t>Power On </a:t>
            </a:r>
            <a:r>
              <a:rPr lang="de-AT" dirty="0" err="1"/>
              <a:t>by</a:t>
            </a:r>
            <a:r>
              <a:rPr lang="de-AT" dirty="0"/>
              <a:t> PCI-E/PCI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Aktiviere die Option</a:t>
            </a:r>
            <a:r>
              <a:rPr lang="de-AT" dirty="0"/>
              <a:t> und speichere die Änderungen.</a:t>
            </a:r>
          </a:p>
          <a:p>
            <a:r>
              <a:rPr lang="de-AT" dirty="0"/>
              <a:t>Falls dein BIOS keine Option für </a:t>
            </a:r>
            <a:r>
              <a:rPr lang="de-AT" b="1" dirty="0"/>
              <a:t>Wake on LAN</a:t>
            </a:r>
            <a:r>
              <a:rPr lang="de-AT" dirty="0"/>
              <a:t> hat, ist es möglicherweise nicht unterstützt.</a:t>
            </a:r>
          </a:p>
          <a:p>
            <a:r>
              <a:rPr lang="de-AT" b="1" dirty="0"/>
              <a:t>🔹 2. In </a:t>
            </a:r>
            <a:r>
              <a:rPr lang="de-AT" b="1" dirty="0" err="1"/>
              <a:t>Proxmox</a:t>
            </a:r>
            <a:r>
              <a:rPr lang="de-AT" b="1" dirty="0"/>
              <a:t> Wake-on-LAN aktivieren</a:t>
            </a:r>
          </a:p>
          <a:p>
            <a:r>
              <a:rPr lang="de-AT" dirty="0" err="1"/>
              <a:t>Proxmox</a:t>
            </a:r>
            <a:r>
              <a:rPr lang="de-AT" dirty="0"/>
              <a:t> basiert auf </a:t>
            </a:r>
            <a:r>
              <a:rPr lang="de-AT" b="1" dirty="0"/>
              <a:t>Debian Linux</a:t>
            </a:r>
            <a:r>
              <a:rPr lang="de-AT" dirty="0"/>
              <a:t>, daher kannst du prüfen, ob </a:t>
            </a:r>
            <a:r>
              <a:rPr lang="de-AT" dirty="0" err="1"/>
              <a:t>WoL</a:t>
            </a:r>
            <a:r>
              <a:rPr lang="de-AT" dirty="0"/>
              <a:t> aktiv ist.</a:t>
            </a:r>
          </a:p>
          <a:p>
            <a:r>
              <a:rPr lang="de-AT" b="1" dirty="0"/>
              <a:t>1️⃣ Netzwerkschnittstelle herausfinden</a:t>
            </a:r>
          </a:p>
          <a:p>
            <a:r>
              <a:rPr lang="de-AT" dirty="0"/>
              <a:t>Führe aus: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ip</a:t>
            </a:r>
            <a:r>
              <a:rPr lang="de-AT" dirty="0"/>
              <a:t> link </a:t>
            </a:r>
            <a:r>
              <a:rPr lang="de-AT" dirty="0" err="1"/>
              <a:t>show</a:t>
            </a:r>
            <a:r>
              <a:rPr lang="de-AT" dirty="0"/>
              <a:t> </a:t>
            </a:r>
          </a:p>
          <a:p>
            <a:r>
              <a:rPr lang="de-AT" dirty="0"/>
              <a:t>Du siehst etwas wie:</a:t>
            </a:r>
          </a:p>
          <a:p>
            <a:r>
              <a:rPr lang="de-AT" dirty="0" err="1"/>
              <a:t>yaml</a:t>
            </a:r>
            <a:endParaRPr lang="de-AT" dirty="0"/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2: enp3s0: &lt;BROADCAST,MULTICAST,UP,LOWER_UP&gt; </a:t>
            </a:r>
            <a:r>
              <a:rPr lang="de-AT" dirty="0" err="1"/>
              <a:t>mtu</a:t>
            </a:r>
            <a:r>
              <a:rPr lang="de-AT" dirty="0"/>
              <a:t> 1500 ... </a:t>
            </a:r>
          </a:p>
          <a:p>
            <a:r>
              <a:rPr lang="de-AT" dirty="0"/>
              <a:t>Hier ist enp3s0 deine Netzwerkkarte.</a:t>
            </a:r>
          </a:p>
          <a:p>
            <a:r>
              <a:rPr lang="de-AT" b="1" dirty="0"/>
              <a:t>2️⃣ Wake-on-LAN aktivieren</a:t>
            </a:r>
          </a:p>
          <a:p>
            <a:pPr>
              <a:buFont typeface="+mj-lt"/>
              <a:buAutoNum type="arabicPeriod"/>
            </a:pPr>
            <a:r>
              <a:rPr lang="de-AT" dirty="0"/>
              <a:t>Installiere das </a:t>
            </a:r>
            <a:r>
              <a:rPr lang="de-AT" dirty="0" err="1"/>
              <a:t>ethtool</a:t>
            </a:r>
            <a:r>
              <a:rPr lang="de-AT" dirty="0"/>
              <a:t>-Paket (falls nicht vorhanden):sh</a:t>
            </a:r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apt</a:t>
            </a:r>
            <a:r>
              <a:rPr lang="de-AT" dirty="0"/>
              <a:t> update &amp;&amp; </a:t>
            </a:r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ethtool</a:t>
            </a:r>
            <a:r>
              <a:rPr lang="de-AT" dirty="0"/>
              <a:t> -y </a:t>
            </a:r>
          </a:p>
          <a:p>
            <a:pPr>
              <a:buFont typeface="+mj-lt"/>
              <a:buAutoNum type="arabicPeriod"/>
            </a:pPr>
            <a:r>
              <a:rPr lang="de-AT" dirty="0"/>
              <a:t>Überprüfe den </a:t>
            </a:r>
            <a:r>
              <a:rPr lang="de-AT" dirty="0" err="1"/>
              <a:t>WoL-Status:sh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ethtool</a:t>
            </a:r>
            <a:r>
              <a:rPr lang="de-AT" dirty="0"/>
              <a:t> enp3s0 | </a:t>
            </a:r>
            <a:r>
              <a:rPr lang="de-AT" dirty="0" err="1"/>
              <a:t>grep</a:t>
            </a:r>
            <a:r>
              <a:rPr lang="de-AT" dirty="0"/>
              <a:t> Wake-on </a:t>
            </a:r>
          </a:p>
          <a:p>
            <a:pPr>
              <a:buFont typeface="+mj-lt"/>
              <a:buAutoNum type="arabicPeriod"/>
            </a:pPr>
            <a:r>
              <a:rPr lang="de-AT" dirty="0"/>
              <a:t>Falls es Wake-on: d anzeigt, ist </a:t>
            </a:r>
            <a:r>
              <a:rPr lang="de-AT" dirty="0" err="1"/>
              <a:t>WoL</a:t>
            </a:r>
            <a:r>
              <a:rPr lang="de-AT" dirty="0"/>
              <a:t> </a:t>
            </a:r>
            <a:r>
              <a:rPr lang="de-AT" b="1" dirty="0"/>
              <a:t>deaktiviert</a:t>
            </a:r>
            <a:r>
              <a:rPr lang="de-AT" dirty="0"/>
              <a:t>.</a:t>
            </a:r>
          </a:p>
          <a:p>
            <a:pPr>
              <a:buFont typeface="+mj-lt"/>
              <a:buAutoNum type="arabicPeriod"/>
            </a:pPr>
            <a:r>
              <a:rPr lang="de-AT" dirty="0"/>
              <a:t>Aktiviere </a:t>
            </a:r>
            <a:r>
              <a:rPr lang="de-AT" dirty="0" err="1"/>
              <a:t>WoL:sh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ethtool</a:t>
            </a:r>
            <a:r>
              <a:rPr lang="de-AT" dirty="0"/>
              <a:t> -s enp3s0 </a:t>
            </a:r>
            <a:r>
              <a:rPr lang="de-AT" dirty="0" err="1"/>
              <a:t>wol</a:t>
            </a:r>
            <a:r>
              <a:rPr lang="de-AT" dirty="0"/>
              <a:t> g </a:t>
            </a:r>
          </a:p>
          <a:p>
            <a:pPr>
              <a:buFont typeface="+mj-lt"/>
              <a:buAutoNum type="arabicPeriod"/>
            </a:pPr>
            <a:r>
              <a:rPr lang="de-AT" dirty="0"/>
              <a:t>Damit </a:t>
            </a:r>
            <a:r>
              <a:rPr lang="de-AT" dirty="0" err="1"/>
              <a:t>WoL</a:t>
            </a:r>
            <a:r>
              <a:rPr lang="de-AT" dirty="0"/>
              <a:t> nach einem Neustart aktiv bleibt, füge es zur Konfiguration </a:t>
            </a:r>
            <a:r>
              <a:rPr lang="de-AT" dirty="0" err="1"/>
              <a:t>hinzu:sh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/>
              <a:t>echo "</a:t>
            </a:r>
            <a:r>
              <a:rPr lang="de-AT" dirty="0" err="1"/>
              <a:t>ethtool</a:t>
            </a:r>
            <a:r>
              <a:rPr lang="de-AT" dirty="0"/>
              <a:t> -s enp3s0 </a:t>
            </a:r>
            <a:r>
              <a:rPr lang="de-AT" dirty="0" err="1"/>
              <a:t>wol</a:t>
            </a:r>
            <a:r>
              <a:rPr lang="de-AT" dirty="0"/>
              <a:t> g" &gt;&gt; /</a:t>
            </a:r>
            <a:r>
              <a:rPr lang="de-AT" dirty="0" err="1"/>
              <a:t>etc</a:t>
            </a:r>
            <a:r>
              <a:rPr lang="de-AT" dirty="0"/>
              <a:t>/network/</a:t>
            </a:r>
            <a:r>
              <a:rPr lang="de-AT" dirty="0" err="1"/>
              <a:t>interfaces.d</a:t>
            </a:r>
            <a:r>
              <a:rPr lang="de-AT" dirty="0"/>
              <a:t>/</a:t>
            </a:r>
            <a:r>
              <a:rPr lang="de-AT" dirty="0" err="1"/>
              <a:t>wol</a:t>
            </a:r>
            <a:r>
              <a:rPr lang="de-AT" dirty="0"/>
              <a:t> </a:t>
            </a:r>
          </a:p>
          <a:p>
            <a:r>
              <a:rPr lang="de-AT" b="1" dirty="0"/>
              <a:t>🔹 3. Magic Packet senden (zum Aufwecken)</a:t>
            </a:r>
          </a:p>
          <a:p>
            <a:r>
              <a:rPr lang="de-AT" dirty="0"/>
              <a:t>Sobald dein Notebook </a:t>
            </a:r>
            <a:r>
              <a:rPr lang="de-AT" b="1" dirty="0"/>
              <a:t>ausgeschaltet (aber nicht stromlos)</a:t>
            </a:r>
            <a:r>
              <a:rPr lang="de-AT" dirty="0"/>
              <a:t> ist, kannst du es mit einem </a:t>
            </a:r>
            <a:r>
              <a:rPr lang="de-AT" b="1" dirty="0"/>
              <a:t>Magic Packet</a:t>
            </a:r>
            <a:r>
              <a:rPr lang="de-AT" dirty="0"/>
              <a:t> aufwecken.</a:t>
            </a:r>
          </a:p>
          <a:p>
            <a:r>
              <a:rPr lang="de-AT" b="1" dirty="0"/>
              <a:t>Von einem anderen Gerät senden (Linux/Mac/Windows)</a:t>
            </a:r>
          </a:p>
          <a:p>
            <a:pPr>
              <a:buFont typeface="+mj-lt"/>
              <a:buAutoNum type="arabicPeriod"/>
            </a:pPr>
            <a:r>
              <a:rPr lang="de-AT" dirty="0"/>
              <a:t>Installiere das </a:t>
            </a:r>
            <a:r>
              <a:rPr lang="de-AT" dirty="0" err="1"/>
              <a:t>wakeonlan-Tool:sh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sudo</a:t>
            </a:r>
            <a:r>
              <a:rPr lang="de-AT" dirty="0"/>
              <a:t> </a:t>
            </a:r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wakeonlan</a:t>
            </a:r>
            <a:r>
              <a:rPr lang="de-AT" dirty="0"/>
              <a:t> </a:t>
            </a:r>
          </a:p>
          <a:p>
            <a:pPr>
              <a:buFont typeface="+mj-lt"/>
              <a:buAutoNum type="arabicPeriod"/>
            </a:pPr>
            <a:r>
              <a:rPr lang="de-AT" dirty="0"/>
              <a:t>Finde die </a:t>
            </a:r>
            <a:r>
              <a:rPr lang="de-AT" b="1" dirty="0"/>
              <a:t>MAC-Adresse</a:t>
            </a:r>
            <a:r>
              <a:rPr lang="de-AT" dirty="0"/>
              <a:t> des Notebooks </a:t>
            </a:r>
            <a:r>
              <a:rPr lang="de-AT" dirty="0" err="1"/>
              <a:t>heraus:sh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ip</a:t>
            </a:r>
            <a:r>
              <a:rPr lang="de-AT" dirty="0"/>
              <a:t> link </a:t>
            </a:r>
            <a:r>
              <a:rPr lang="de-AT" dirty="0" err="1"/>
              <a:t>show</a:t>
            </a:r>
            <a:r>
              <a:rPr lang="de-AT" dirty="0"/>
              <a:t> enp3s0 </a:t>
            </a:r>
          </a:p>
          <a:p>
            <a:pPr>
              <a:buFont typeface="+mj-lt"/>
              <a:buAutoNum type="arabicPeriod"/>
            </a:pPr>
            <a:r>
              <a:rPr lang="de-AT" dirty="0"/>
              <a:t>Beispiel MAC-Adresse: 00:1A:2B:3C:4D:5E</a:t>
            </a:r>
          </a:p>
          <a:p>
            <a:pPr>
              <a:buFont typeface="+mj-lt"/>
              <a:buAutoNum type="arabicPeriod"/>
            </a:pPr>
            <a:r>
              <a:rPr lang="de-AT" dirty="0"/>
              <a:t>Sende das </a:t>
            </a:r>
            <a:r>
              <a:rPr lang="de-AT" dirty="0" err="1"/>
              <a:t>Wake-on-LAN-Signal:sh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wakeonlan</a:t>
            </a:r>
            <a:r>
              <a:rPr lang="de-AT" dirty="0"/>
              <a:t> 00:1A:2B:3C:4D:5E </a:t>
            </a:r>
          </a:p>
          <a:p>
            <a:r>
              <a:rPr lang="de-AT" dirty="0"/>
              <a:t>Alternativ kannst du von einem </a:t>
            </a:r>
            <a:r>
              <a:rPr lang="de-AT" b="1" dirty="0"/>
              <a:t>Windows-PC</a:t>
            </a:r>
            <a:r>
              <a:rPr lang="de-AT" dirty="0"/>
              <a:t> das kostenlose Tool </a:t>
            </a:r>
            <a:r>
              <a:rPr lang="de-AT" dirty="0" err="1"/>
              <a:t>WakeMeOnLan</a:t>
            </a:r>
            <a:r>
              <a:rPr lang="de-AT" dirty="0"/>
              <a:t> nutzen.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15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75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05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02713-4316-6148-E87F-D343C13D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D79F3B-8878-DD4F-B32D-DB354432A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469F1F-D075-E554-2220-D20F16401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qm </a:t>
            </a:r>
            <a:r>
              <a:rPr lang="de-AT" dirty="0" err="1"/>
              <a:t>importdisk</a:t>
            </a:r>
            <a:r>
              <a:rPr lang="de-AT" dirty="0"/>
              <a:t> 100 haos_ova-13.1.qcow2 </a:t>
            </a:r>
            <a:r>
              <a:rPr lang="de-AT" dirty="0" err="1"/>
              <a:t>local-lvm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qm </a:t>
            </a:r>
            <a:r>
              <a:rPr lang="de-AT" dirty="0" err="1"/>
              <a:t>importdisk</a:t>
            </a:r>
            <a:r>
              <a:rPr lang="de-AT" dirty="0"/>
              <a:t> 400 haos_ova-14.2.qcow2 </a:t>
            </a:r>
            <a:r>
              <a:rPr lang="de-AT" dirty="0" err="1"/>
              <a:t>local-lvm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4CDB4-0AEA-6CDC-79C8-0B6662927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0654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nano</a:t>
            </a:r>
            <a:r>
              <a:rPr lang="de-AT" dirty="0"/>
              <a:t> /</a:t>
            </a:r>
            <a:r>
              <a:rPr lang="de-AT" dirty="0" err="1"/>
              <a:t>etc</a:t>
            </a:r>
            <a:r>
              <a:rPr lang="de-AT" dirty="0"/>
              <a:t>/network/</a:t>
            </a:r>
            <a:r>
              <a:rPr lang="de-AT" dirty="0" err="1"/>
              <a:t>interfaces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062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ich möchte auf einem älteren </a:t>
            </a:r>
            <a:r>
              <a:rPr lang="de-AT" dirty="0" err="1"/>
              <a:t>notebook</a:t>
            </a:r>
            <a:r>
              <a:rPr lang="de-AT" dirty="0"/>
              <a:t>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assistant</a:t>
            </a:r>
            <a:r>
              <a:rPr lang="de-AT" dirty="0"/>
              <a:t> unter </a:t>
            </a:r>
            <a:r>
              <a:rPr lang="de-AT" dirty="0" err="1"/>
              <a:t>proxmox</a:t>
            </a:r>
            <a:r>
              <a:rPr lang="de-AT" dirty="0"/>
              <a:t> installieren und dabei den </a:t>
            </a:r>
            <a:r>
              <a:rPr lang="de-AT" dirty="0" err="1"/>
              <a:t>akku</a:t>
            </a:r>
            <a:r>
              <a:rPr lang="de-AT" dirty="0"/>
              <a:t> als </a:t>
            </a:r>
            <a:r>
              <a:rPr lang="de-AT" dirty="0" err="1"/>
              <a:t>usv</a:t>
            </a:r>
            <a:r>
              <a:rPr lang="de-AT" dirty="0"/>
              <a:t> verwenden. was muss ich beachten</a:t>
            </a:r>
          </a:p>
          <a:p>
            <a:r>
              <a:rPr lang="de-AT" b="1" dirty="0"/>
              <a:t>ChatGPT:</a:t>
            </a:r>
          </a:p>
          <a:p>
            <a:r>
              <a:rPr lang="de-AT" dirty="0"/>
              <a:t>Das ist ein spannendes Projekt! Dein Plan, </a:t>
            </a:r>
            <a:r>
              <a:rPr lang="de-AT" b="1" dirty="0"/>
              <a:t>Home </a:t>
            </a:r>
            <a:r>
              <a:rPr lang="de-AT" b="1" dirty="0" err="1"/>
              <a:t>Assistant</a:t>
            </a:r>
            <a:r>
              <a:rPr lang="de-AT" b="1" dirty="0"/>
              <a:t> unter </a:t>
            </a:r>
            <a:r>
              <a:rPr lang="de-AT" b="1" dirty="0" err="1"/>
              <a:t>Proxmox</a:t>
            </a:r>
            <a:r>
              <a:rPr lang="de-AT" dirty="0"/>
              <a:t> zu installieren und den </a:t>
            </a:r>
            <a:r>
              <a:rPr lang="de-AT" b="1" dirty="0"/>
              <a:t>Notebook-Akku als USV</a:t>
            </a:r>
            <a:r>
              <a:rPr lang="de-AT" dirty="0"/>
              <a:t> zu nutzen, ist gut machbar. Hier sind die wichtigsten Punkte, die du beachten musst:</a:t>
            </a:r>
          </a:p>
          <a:p>
            <a:r>
              <a:rPr lang="de-AT" b="1" dirty="0"/>
              <a:t>🔹 1. </a:t>
            </a:r>
            <a:r>
              <a:rPr lang="de-AT" b="1" dirty="0" err="1"/>
              <a:t>Proxmox</a:t>
            </a:r>
            <a:r>
              <a:rPr lang="de-AT" b="1" dirty="0"/>
              <a:t> auf dem alten Notebook installieren</a:t>
            </a:r>
          </a:p>
          <a:p>
            <a:r>
              <a:rPr lang="de-AT" dirty="0"/>
              <a:t>Falls noch nicht geschehen, installiere </a:t>
            </a:r>
            <a:r>
              <a:rPr lang="de-AT" b="1" dirty="0" err="1"/>
              <a:t>Proxmox</a:t>
            </a:r>
            <a:r>
              <a:rPr lang="de-AT" b="1" dirty="0"/>
              <a:t> VE</a:t>
            </a:r>
            <a:r>
              <a:rPr lang="de-AT" dirty="0"/>
              <a:t> auf deinem Notebook: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ISO herunterladen</a:t>
            </a:r>
            <a:r>
              <a:rPr lang="de-AT" dirty="0"/>
              <a:t>: </a:t>
            </a:r>
            <a:r>
              <a:rPr lang="de-AT" dirty="0" err="1"/>
              <a:t>Proxmox</a:t>
            </a:r>
            <a:r>
              <a:rPr lang="de-AT" dirty="0"/>
              <a:t> VE Download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USB-Stick erstellen</a:t>
            </a:r>
            <a:r>
              <a:rPr lang="de-AT" dirty="0"/>
              <a:t> (mit </a:t>
            </a:r>
            <a:r>
              <a:rPr lang="de-AT" dirty="0" err="1"/>
              <a:t>balenaEtcher</a:t>
            </a:r>
            <a:r>
              <a:rPr lang="de-AT" dirty="0"/>
              <a:t> oder </a:t>
            </a:r>
            <a:r>
              <a:rPr lang="de-AT" dirty="0" err="1"/>
              <a:t>dd</a:t>
            </a:r>
            <a:r>
              <a:rPr lang="de-AT" dirty="0"/>
              <a:t> unter Linux)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Installation starten</a:t>
            </a:r>
            <a:r>
              <a:rPr lang="de-AT" dirty="0"/>
              <a:t> (achte darauf, dass du keine unnötigen Partitionen anlegst)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Nach der Installation</a:t>
            </a:r>
            <a:r>
              <a:rPr lang="de-AT" dirty="0"/>
              <a:t>: Stelle sicher, dass du auf die </a:t>
            </a:r>
            <a:r>
              <a:rPr lang="de-AT" b="1" dirty="0" err="1"/>
              <a:t>Proxmox</a:t>
            </a:r>
            <a:r>
              <a:rPr lang="de-AT" b="1" dirty="0"/>
              <a:t> Web-UI</a:t>
            </a:r>
            <a:r>
              <a:rPr lang="de-AT" dirty="0"/>
              <a:t> zugreifen kannst (https://&lt;IP&gt;:8006).</a:t>
            </a:r>
          </a:p>
          <a:p>
            <a:r>
              <a:rPr lang="de-AT" b="1" dirty="0"/>
              <a:t>🔹 2. Home </a:t>
            </a:r>
            <a:r>
              <a:rPr lang="de-AT" b="1" dirty="0" err="1"/>
              <a:t>Assistant</a:t>
            </a:r>
            <a:r>
              <a:rPr lang="de-AT" b="1" dirty="0"/>
              <a:t> in </a:t>
            </a:r>
            <a:r>
              <a:rPr lang="de-AT" b="1" dirty="0" err="1"/>
              <a:t>Proxmox</a:t>
            </a:r>
            <a:r>
              <a:rPr lang="de-AT" b="1" dirty="0"/>
              <a:t> als VM oder LXC installieren</a:t>
            </a:r>
          </a:p>
          <a:p>
            <a:r>
              <a:rPr lang="de-AT" dirty="0"/>
              <a:t>Es gibt zwei Möglichkeiten:</a:t>
            </a:r>
          </a:p>
          <a:p>
            <a:r>
              <a:rPr lang="de-AT" b="1" dirty="0"/>
              <a:t>🟢 (Empfohlen) Methode 1: Home </a:t>
            </a:r>
            <a:r>
              <a:rPr lang="de-AT" b="1" dirty="0" err="1"/>
              <a:t>Assistant</a:t>
            </a:r>
            <a:r>
              <a:rPr lang="de-AT" b="1" dirty="0"/>
              <a:t> als eigene VM installieren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Home </a:t>
            </a:r>
            <a:r>
              <a:rPr lang="de-AT" b="1" dirty="0" err="1"/>
              <a:t>Assistant</a:t>
            </a:r>
            <a:r>
              <a:rPr lang="de-AT" b="1" dirty="0"/>
              <a:t> OS als VM</a:t>
            </a:r>
            <a:r>
              <a:rPr lang="de-AT" dirty="0"/>
              <a:t> installieren (Offizielle Anleitung)sh</a:t>
            </a:r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/>
              <a:t>bash -c "$(</a:t>
            </a:r>
            <a:r>
              <a:rPr lang="de-AT" dirty="0" err="1"/>
              <a:t>wget</a:t>
            </a:r>
            <a:r>
              <a:rPr lang="de-AT" dirty="0"/>
              <a:t> -</a:t>
            </a:r>
            <a:r>
              <a:rPr lang="de-AT" dirty="0" err="1"/>
              <a:t>qLO</a:t>
            </a:r>
            <a:r>
              <a:rPr lang="de-AT" dirty="0"/>
              <a:t> - https://github.com/tteck/Proxmox/raw/main/haos-vm.sh)" </a:t>
            </a:r>
          </a:p>
          <a:p>
            <a:pPr>
              <a:buFont typeface="+mj-lt"/>
              <a:buAutoNum type="arabicPeriod"/>
            </a:pPr>
            <a:r>
              <a:rPr lang="de-AT" b="1" dirty="0"/>
              <a:t>Netzwerk (</a:t>
            </a:r>
            <a:r>
              <a:rPr lang="de-AT" b="1" dirty="0" err="1"/>
              <a:t>Bridged</a:t>
            </a:r>
            <a:r>
              <a:rPr lang="de-AT" b="1" dirty="0"/>
              <a:t> Mode) einrichten</a:t>
            </a:r>
            <a:r>
              <a:rPr lang="de-AT" dirty="0"/>
              <a:t>, damit Home </a:t>
            </a:r>
            <a:r>
              <a:rPr lang="de-AT" dirty="0" err="1"/>
              <a:t>Assistant</a:t>
            </a:r>
            <a:r>
              <a:rPr lang="de-AT" dirty="0"/>
              <a:t> im LAN erreichbar ist.</a:t>
            </a:r>
          </a:p>
          <a:p>
            <a:r>
              <a:rPr lang="de-AT" dirty="0"/>
              <a:t>✅ </a:t>
            </a:r>
            <a:r>
              <a:rPr lang="de-AT" b="1" dirty="0"/>
              <a:t>Vorteile:</a:t>
            </a:r>
            <a:r>
              <a:rPr lang="de-AT" dirty="0"/>
              <a:t> Einfacher zu verwalten, volle Kontrolle über Add-</a:t>
            </a:r>
            <a:r>
              <a:rPr lang="de-AT" dirty="0" err="1"/>
              <a:t>ons</a:t>
            </a:r>
            <a:r>
              <a:rPr lang="de-AT" dirty="0"/>
              <a:t>.</a:t>
            </a:r>
            <a:br>
              <a:rPr lang="de-AT" dirty="0"/>
            </a:br>
            <a:r>
              <a:rPr lang="de-AT" dirty="0"/>
              <a:t>❌ </a:t>
            </a:r>
            <a:r>
              <a:rPr lang="de-AT" b="1" dirty="0"/>
              <a:t>Nachteile:</a:t>
            </a:r>
            <a:r>
              <a:rPr lang="de-AT" dirty="0"/>
              <a:t> Nutzt mehr Ressourcen als ein LXC-Container.</a:t>
            </a:r>
          </a:p>
          <a:p>
            <a:r>
              <a:rPr lang="de-AT" b="1" dirty="0"/>
              <a:t>🔹 Alternative: Home </a:t>
            </a:r>
            <a:r>
              <a:rPr lang="de-AT" b="1" dirty="0" err="1"/>
              <a:t>Assistant</a:t>
            </a:r>
            <a:r>
              <a:rPr lang="de-AT" b="1" dirty="0"/>
              <a:t> als LXC-Container installieren</a:t>
            </a:r>
          </a:p>
          <a:p>
            <a:r>
              <a:rPr lang="de-AT" dirty="0"/>
              <a:t>Falls dein Notebook nur wenig RAM (≤ 4 GB) hat, kannst du HA als </a:t>
            </a:r>
            <a:r>
              <a:rPr lang="de-AT" b="1" dirty="0"/>
              <a:t>LXC-Container</a:t>
            </a:r>
            <a:r>
              <a:rPr lang="de-AT" dirty="0"/>
              <a:t> installieren: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bash -c "$(</a:t>
            </a:r>
            <a:r>
              <a:rPr lang="de-AT" dirty="0" err="1"/>
              <a:t>wget</a:t>
            </a:r>
            <a:r>
              <a:rPr lang="de-AT" dirty="0"/>
              <a:t> -</a:t>
            </a:r>
            <a:r>
              <a:rPr lang="de-AT" dirty="0" err="1"/>
              <a:t>qLO</a:t>
            </a:r>
            <a:r>
              <a:rPr lang="de-AT" dirty="0"/>
              <a:t> - https://github.com/tteck/Proxmox/raw/main/haos-lxc.sh)" </a:t>
            </a:r>
          </a:p>
          <a:p>
            <a:r>
              <a:rPr lang="de-AT" dirty="0"/>
              <a:t>✅ </a:t>
            </a:r>
            <a:r>
              <a:rPr lang="de-AT" b="1" dirty="0"/>
              <a:t>Vorteile:</a:t>
            </a:r>
            <a:r>
              <a:rPr lang="de-AT" dirty="0"/>
              <a:t> Weniger Overhead, schneller als eine VM.</a:t>
            </a:r>
            <a:br>
              <a:rPr lang="de-AT" dirty="0"/>
            </a:br>
            <a:r>
              <a:rPr lang="de-AT" dirty="0"/>
              <a:t>❌ </a:t>
            </a:r>
            <a:r>
              <a:rPr lang="de-AT" b="1" dirty="0"/>
              <a:t>Nachteile:</a:t>
            </a:r>
            <a:r>
              <a:rPr lang="de-AT" dirty="0"/>
              <a:t> Nicht alle Add-</a:t>
            </a:r>
            <a:r>
              <a:rPr lang="de-AT" dirty="0" err="1"/>
              <a:t>ons</a:t>
            </a:r>
            <a:r>
              <a:rPr lang="de-AT" dirty="0"/>
              <a:t> funktionieren (z. B. Supervisor).</a:t>
            </a:r>
          </a:p>
          <a:p>
            <a:r>
              <a:rPr lang="de-AT" b="1" dirty="0"/>
              <a:t>🔹 3. Den Akku als USV nutzen</a:t>
            </a:r>
          </a:p>
          <a:p>
            <a:r>
              <a:rPr lang="de-AT" dirty="0"/>
              <a:t>Dein Ziel ist es, das Notebook als </a:t>
            </a:r>
            <a:r>
              <a:rPr lang="de-AT" b="1" dirty="0"/>
              <a:t>USV (unterbrechungsfreie Stromversorgung)</a:t>
            </a:r>
            <a:r>
              <a:rPr lang="de-AT" dirty="0"/>
              <a:t> zu nutzen. Dazu brauchst du:</a:t>
            </a:r>
          </a:p>
          <a:p>
            <a:r>
              <a:rPr lang="de-AT" b="1" dirty="0"/>
              <a:t>🛠 1. </a:t>
            </a:r>
            <a:r>
              <a:rPr lang="de-AT" b="1" dirty="0" err="1"/>
              <a:t>upower</a:t>
            </a:r>
            <a:r>
              <a:rPr lang="de-AT" b="1" dirty="0"/>
              <a:t> installieren (zum Überwachen des Akkus)</a:t>
            </a:r>
          </a:p>
          <a:p>
            <a:r>
              <a:rPr lang="de-AT" dirty="0"/>
              <a:t>Falls dein </a:t>
            </a:r>
            <a:r>
              <a:rPr lang="de-AT" dirty="0" err="1"/>
              <a:t>Proxmox</a:t>
            </a:r>
            <a:r>
              <a:rPr lang="de-AT" dirty="0"/>
              <a:t> keine Desktop-Umgebung hat, installiere </a:t>
            </a:r>
            <a:r>
              <a:rPr lang="de-AT" dirty="0" err="1"/>
              <a:t>upower</a:t>
            </a:r>
            <a:r>
              <a:rPr lang="de-AT" dirty="0"/>
              <a:t>, um Akkustatus zu lesen: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apt</a:t>
            </a:r>
            <a:r>
              <a:rPr lang="de-AT" dirty="0"/>
              <a:t> update &amp;&amp; </a:t>
            </a:r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upower</a:t>
            </a:r>
            <a:r>
              <a:rPr lang="de-AT" dirty="0"/>
              <a:t> </a:t>
            </a:r>
          </a:p>
          <a:p>
            <a:r>
              <a:rPr lang="de-AT" dirty="0"/>
              <a:t>Den aktuellen Akkustatus kannst du mit diesem Befehl abrufen: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</a:t>
            </a:r>
          </a:p>
          <a:p>
            <a:r>
              <a:rPr lang="de-AT" b="1" dirty="0"/>
              <a:t>🛠 2. </a:t>
            </a:r>
            <a:r>
              <a:rPr lang="de-AT" b="1" dirty="0" err="1"/>
              <a:t>Proxmox</a:t>
            </a:r>
            <a:r>
              <a:rPr lang="de-AT" b="1" dirty="0"/>
              <a:t> so konfigurieren, dass er sicher herunterfährt</a:t>
            </a:r>
          </a:p>
          <a:p>
            <a:pPr>
              <a:buFont typeface="+mj-lt"/>
              <a:buAutoNum type="arabicPeriod"/>
            </a:pPr>
            <a:r>
              <a:rPr lang="de-AT" dirty="0"/>
              <a:t>Erstelle ein </a:t>
            </a:r>
            <a:r>
              <a:rPr lang="de-AT" b="1" dirty="0"/>
              <a:t>Shutdown-Skript</a:t>
            </a:r>
            <a:r>
              <a:rPr lang="de-AT" dirty="0"/>
              <a:t> für niedrigen </a:t>
            </a:r>
            <a:r>
              <a:rPr lang="de-AT" dirty="0" err="1"/>
              <a:t>Akkustand:sh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nano</a:t>
            </a:r>
            <a:r>
              <a:rPr lang="de-AT" dirty="0"/>
              <a:t> /usr/local/bin/battery-monitor.sh </a:t>
            </a:r>
          </a:p>
          <a:p>
            <a:pPr>
              <a:buFont typeface="+mj-lt"/>
              <a:buAutoNum type="arabicPeriod"/>
            </a:pPr>
            <a:r>
              <a:rPr lang="de-AT" dirty="0" err="1"/>
              <a:t>Inhalt:sh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/>
              <a:t>#!/bin/bash THRESHOLD=15 # Akku % zum Herunterfahren </a:t>
            </a:r>
            <a:r>
              <a:rPr lang="de-AT" dirty="0" err="1"/>
              <a:t>while</a:t>
            </a:r>
            <a:r>
              <a:rPr lang="de-AT" dirty="0"/>
              <a:t> </a:t>
            </a:r>
            <a:r>
              <a:rPr lang="de-AT" dirty="0" err="1"/>
              <a:t>true</a:t>
            </a:r>
            <a:r>
              <a:rPr lang="de-AT" dirty="0"/>
              <a:t>; do BATTERY_LEVEL=$(</a:t>
            </a:r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| </a:t>
            </a:r>
            <a:r>
              <a:rPr lang="de-AT" dirty="0" err="1"/>
              <a:t>grep</a:t>
            </a:r>
            <a:r>
              <a:rPr lang="de-AT" dirty="0"/>
              <a:t> </a:t>
            </a:r>
            <a:r>
              <a:rPr lang="de-AT" dirty="0" err="1"/>
              <a:t>percentage</a:t>
            </a:r>
            <a:r>
              <a:rPr lang="de-AT" dirty="0"/>
              <a:t> | </a:t>
            </a:r>
            <a:r>
              <a:rPr lang="de-AT" dirty="0" err="1"/>
              <a:t>awk</a:t>
            </a:r>
            <a:r>
              <a:rPr lang="de-AT" dirty="0"/>
              <a:t> '{</a:t>
            </a:r>
            <a:r>
              <a:rPr lang="de-AT" dirty="0" err="1"/>
              <a:t>print</a:t>
            </a:r>
            <a:r>
              <a:rPr lang="de-AT" dirty="0"/>
              <a:t> $2}' | sed 's/%//') </a:t>
            </a:r>
            <a:r>
              <a:rPr lang="de-AT" dirty="0" err="1"/>
              <a:t>if</a:t>
            </a:r>
            <a:r>
              <a:rPr lang="de-AT" dirty="0"/>
              <a:t> [ "$BATTERY_LEVEL" -le "$THRESHOLD" ]; </a:t>
            </a:r>
            <a:r>
              <a:rPr lang="de-AT" dirty="0" err="1"/>
              <a:t>then</a:t>
            </a:r>
            <a:r>
              <a:rPr lang="de-AT" dirty="0"/>
              <a:t> echo "Batteriestand zu niedrig! System fährt herunter." /</a:t>
            </a:r>
            <a:r>
              <a:rPr lang="de-AT" dirty="0" err="1"/>
              <a:t>sbin</a:t>
            </a:r>
            <a:r>
              <a:rPr lang="de-AT" dirty="0"/>
              <a:t>/</a:t>
            </a:r>
            <a:r>
              <a:rPr lang="de-AT" dirty="0" err="1"/>
              <a:t>poweroff</a:t>
            </a:r>
            <a:r>
              <a:rPr lang="de-AT" dirty="0"/>
              <a:t> </a:t>
            </a:r>
            <a:r>
              <a:rPr lang="de-AT" dirty="0" err="1"/>
              <a:t>fi</a:t>
            </a:r>
            <a:r>
              <a:rPr lang="de-AT" dirty="0"/>
              <a:t> </a:t>
            </a:r>
            <a:r>
              <a:rPr lang="de-AT" dirty="0" err="1"/>
              <a:t>sleep</a:t>
            </a:r>
            <a:r>
              <a:rPr lang="de-AT" dirty="0"/>
              <a:t> 60 # Check alle 60 Sekunden </a:t>
            </a:r>
            <a:r>
              <a:rPr lang="de-AT" dirty="0" err="1"/>
              <a:t>done</a:t>
            </a:r>
            <a:r>
              <a:rPr lang="de-AT" dirty="0"/>
              <a:t> </a:t>
            </a:r>
          </a:p>
          <a:p>
            <a:pPr>
              <a:buFont typeface="+mj-lt"/>
              <a:buAutoNum type="arabicPeriod"/>
            </a:pPr>
            <a:r>
              <a:rPr lang="de-AT" dirty="0"/>
              <a:t>Mache das Skript </a:t>
            </a:r>
            <a:r>
              <a:rPr lang="de-AT" dirty="0" err="1"/>
              <a:t>ausführbar:sh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 err="1"/>
              <a:t>chmod</a:t>
            </a:r>
            <a:r>
              <a:rPr lang="de-AT" dirty="0"/>
              <a:t> +x /usr/local/bin/battery-monitor.sh </a:t>
            </a:r>
          </a:p>
          <a:p>
            <a:pPr>
              <a:buFont typeface="+mj-lt"/>
              <a:buAutoNum type="arabicPeriod"/>
            </a:pPr>
            <a:r>
              <a:rPr lang="de-AT" dirty="0"/>
              <a:t>Füge es zum </a:t>
            </a:r>
            <a:r>
              <a:rPr lang="de-AT" b="1" dirty="0"/>
              <a:t>Autostart</a:t>
            </a:r>
            <a:r>
              <a:rPr lang="de-AT" dirty="0"/>
              <a:t> </a:t>
            </a:r>
            <a:r>
              <a:rPr lang="de-AT" dirty="0" err="1"/>
              <a:t>hinzu:sh</a:t>
            </a:r>
            <a:endParaRPr lang="de-AT" dirty="0"/>
          </a:p>
          <a:p>
            <a:pPr>
              <a:buFont typeface="+mj-lt"/>
              <a:buAutoNum type="arabicPeriod"/>
            </a:pPr>
            <a:r>
              <a:rPr lang="de-AT" dirty="0" err="1"/>
              <a:t>KopierenBearbeiten</a:t>
            </a:r>
            <a:endParaRPr lang="de-AT" dirty="0"/>
          </a:p>
          <a:p>
            <a:pPr rtl="0">
              <a:buFont typeface="+mj-lt"/>
              <a:buAutoNum type="arabicPeriod"/>
            </a:pPr>
            <a:r>
              <a:rPr lang="de-AT" dirty="0"/>
              <a:t>echo "@reboot root /usr/local/bin/battery-monitor.sh &amp;" &gt;&gt; /</a:t>
            </a:r>
            <a:r>
              <a:rPr lang="de-AT" dirty="0" err="1"/>
              <a:t>etc</a:t>
            </a:r>
            <a:r>
              <a:rPr lang="de-AT" dirty="0"/>
              <a:t>/</a:t>
            </a:r>
            <a:r>
              <a:rPr lang="de-AT" dirty="0" err="1"/>
              <a:t>crontab</a:t>
            </a:r>
            <a:r>
              <a:rPr lang="de-AT" dirty="0"/>
              <a:t> </a:t>
            </a:r>
          </a:p>
          <a:p>
            <a:r>
              <a:rPr lang="de-AT" dirty="0"/>
              <a:t>✅ </a:t>
            </a:r>
            <a:r>
              <a:rPr lang="de-AT" b="1" dirty="0"/>
              <a:t>Ergebnis:</a:t>
            </a:r>
            <a:r>
              <a:rPr lang="de-AT" dirty="0"/>
              <a:t> Dein Notebook fährt sich automatisch herunter, wenn der Akku fast leer ist.</a:t>
            </a:r>
          </a:p>
          <a:p>
            <a:r>
              <a:rPr lang="de-AT" b="1" dirty="0"/>
              <a:t>🔹 4. </a:t>
            </a:r>
            <a:r>
              <a:rPr lang="de-AT" b="1" dirty="0" err="1"/>
              <a:t>Proxmox</a:t>
            </a:r>
            <a:r>
              <a:rPr lang="de-AT" b="1" dirty="0"/>
              <a:t> bei Stromausfall sicher herunterfahren lassen</a:t>
            </a:r>
          </a:p>
          <a:p>
            <a:r>
              <a:rPr lang="de-AT" dirty="0"/>
              <a:t>Damit </a:t>
            </a:r>
            <a:r>
              <a:rPr lang="de-AT" dirty="0" err="1"/>
              <a:t>Proxmox</a:t>
            </a:r>
            <a:r>
              <a:rPr lang="de-AT" dirty="0"/>
              <a:t> </a:t>
            </a:r>
            <a:r>
              <a:rPr lang="de-AT" b="1" dirty="0"/>
              <a:t>alle VMs und Container vor dem Shutdown speichert</a:t>
            </a:r>
            <a:r>
              <a:rPr lang="de-AT" dirty="0"/>
              <a:t>, passe die </a:t>
            </a:r>
            <a:r>
              <a:rPr lang="de-AT" b="1" dirty="0"/>
              <a:t>/</a:t>
            </a:r>
            <a:r>
              <a:rPr lang="de-AT" b="1" dirty="0" err="1"/>
              <a:t>etc</a:t>
            </a:r>
            <a:r>
              <a:rPr lang="de-AT" b="1" dirty="0"/>
              <a:t>/</a:t>
            </a:r>
            <a:r>
              <a:rPr lang="de-AT" b="1" dirty="0" err="1"/>
              <a:t>default</a:t>
            </a:r>
            <a:r>
              <a:rPr lang="de-AT" b="1" dirty="0"/>
              <a:t>/grub</a:t>
            </a:r>
            <a:r>
              <a:rPr lang="de-AT" dirty="0"/>
              <a:t> an: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 err="1"/>
              <a:t>nano</a:t>
            </a:r>
            <a:r>
              <a:rPr lang="de-AT" dirty="0"/>
              <a:t> /</a:t>
            </a:r>
            <a:r>
              <a:rPr lang="de-AT" dirty="0" err="1"/>
              <a:t>etc</a:t>
            </a:r>
            <a:r>
              <a:rPr lang="de-AT" dirty="0"/>
              <a:t>/</a:t>
            </a:r>
            <a:r>
              <a:rPr lang="de-AT" dirty="0" err="1"/>
              <a:t>default</a:t>
            </a:r>
            <a:r>
              <a:rPr lang="de-AT" dirty="0"/>
              <a:t>/grub </a:t>
            </a:r>
          </a:p>
          <a:p>
            <a:r>
              <a:rPr lang="de-AT" dirty="0"/>
              <a:t>Ändere diese Zeile: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GRUB_CMDLINE_LINUX_DEFAULT="</a:t>
            </a:r>
            <a:r>
              <a:rPr lang="de-AT" dirty="0" err="1"/>
              <a:t>quiet</a:t>
            </a:r>
            <a:r>
              <a:rPr lang="de-AT" dirty="0"/>
              <a:t> </a:t>
            </a:r>
            <a:r>
              <a:rPr lang="de-AT" dirty="0" err="1"/>
              <a:t>splash</a:t>
            </a:r>
            <a:r>
              <a:rPr lang="de-AT" dirty="0"/>
              <a:t> </a:t>
            </a:r>
            <a:r>
              <a:rPr lang="de-AT" dirty="0" err="1"/>
              <a:t>acpi</a:t>
            </a:r>
            <a:r>
              <a:rPr lang="de-AT" dirty="0"/>
              <a:t>=</a:t>
            </a:r>
            <a:r>
              <a:rPr lang="de-AT" dirty="0" err="1"/>
              <a:t>force</a:t>
            </a:r>
            <a:r>
              <a:rPr lang="de-AT" dirty="0"/>
              <a:t>" </a:t>
            </a:r>
          </a:p>
          <a:p>
            <a:r>
              <a:rPr lang="de-AT" dirty="0"/>
              <a:t>Aktualisiere GRUB:</a:t>
            </a:r>
          </a:p>
          <a:p>
            <a:r>
              <a:rPr lang="de-AT" dirty="0"/>
              <a:t>sh</a:t>
            </a:r>
          </a:p>
          <a:p>
            <a:r>
              <a:rPr lang="de-AT" dirty="0" err="1"/>
              <a:t>KopierenBearbeiten</a:t>
            </a:r>
            <a:endParaRPr lang="de-AT" dirty="0"/>
          </a:p>
          <a:p>
            <a:pPr rtl="0"/>
            <a:r>
              <a:rPr lang="de-AT" dirty="0"/>
              <a:t>update-grub &amp;&amp; reboot </a:t>
            </a:r>
          </a:p>
          <a:p>
            <a:r>
              <a:rPr lang="de-AT" dirty="0"/>
              <a:t>⚡ </a:t>
            </a:r>
            <a:r>
              <a:rPr lang="de-AT" b="1" dirty="0"/>
              <a:t>Dadurch kann </a:t>
            </a:r>
            <a:r>
              <a:rPr lang="de-AT" b="1" dirty="0" err="1"/>
              <a:t>Proxmox</a:t>
            </a:r>
            <a:r>
              <a:rPr lang="de-AT" b="1" dirty="0"/>
              <a:t> besser auf den Akkustatus reagieren.</a:t>
            </a:r>
            <a:endParaRPr lang="de-AT" dirty="0"/>
          </a:p>
          <a:p>
            <a:r>
              <a:rPr lang="de-AT" b="1" dirty="0"/>
              <a:t>✅ Fazit</a:t>
            </a:r>
          </a:p>
          <a:p>
            <a:r>
              <a:rPr lang="de-AT" dirty="0"/>
              <a:t>✔ </a:t>
            </a:r>
            <a:r>
              <a:rPr lang="de-AT" b="1" dirty="0" err="1"/>
              <a:t>Proxmox</a:t>
            </a:r>
            <a:r>
              <a:rPr lang="de-AT" b="1" dirty="0"/>
              <a:t> und Home </a:t>
            </a:r>
            <a:r>
              <a:rPr lang="de-AT" b="1" dirty="0" err="1"/>
              <a:t>Assistant</a:t>
            </a:r>
            <a:r>
              <a:rPr lang="de-AT" b="1" dirty="0"/>
              <a:t> installieren</a:t>
            </a:r>
            <a:br>
              <a:rPr lang="de-AT" dirty="0"/>
            </a:br>
            <a:r>
              <a:rPr lang="de-AT" dirty="0"/>
              <a:t>✔ </a:t>
            </a:r>
            <a:r>
              <a:rPr lang="de-AT" b="1" dirty="0"/>
              <a:t>Akku-Überwachung mit </a:t>
            </a:r>
            <a:r>
              <a:rPr lang="de-AT" b="1" dirty="0" err="1"/>
              <a:t>upower</a:t>
            </a:r>
            <a:r>
              <a:rPr lang="de-AT" b="1" dirty="0"/>
              <a:t> einrichten</a:t>
            </a:r>
            <a:br>
              <a:rPr lang="de-AT" dirty="0"/>
            </a:br>
            <a:r>
              <a:rPr lang="de-AT" dirty="0"/>
              <a:t>✔ </a:t>
            </a:r>
            <a:r>
              <a:rPr lang="de-AT" b="1" dirty="0"/>
              <a:t>Automatischen Shutdown bei niedrigem Akkustand aktivieren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89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318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703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ls</a:t>
            </a:r>
            <a:r>
              <a:rPr lang="de-AT" dirty="0"/>
              <a:t> /</a:t>
            </a:r>
            <a:r>
              <a:rPr lang="de-AT" dirty="0" err="1"/>
              <a:t>sys</a:t>
            </a:r>
            <a:r>
              <a:rPr lang="de-AT" dirty="0"/>
              <a:t>/</a:t>
            </a:r>
            <a:r>
              <a:rPr lang="de-AT" dirty="0" err="1"/>
              <a:t>class</a:t>
            </a:r>
            <a:r>
              <a:rPr lang="de-AT" dirty="0"/>
              <a:t>/</a:t>
            </a:r>
            <a:r>
              <a:rPr lang="de-AT" dirty="0" err="1"/>
              <a:t>leds</a:t>
            </a:r>
            <a:r>
              <a:rPr lang="de-AT" dirty="0"/>
              <a:t>/</a:t>
            </a:r>
          </a:p>
          <a:p>
            <a:r>
              <a:rPr lang="en-US" dirty="0"/>
              <a:t>echo 0 | </a:t>
            </a:r>
            <a:r>
              <a:rPr lang="en-US" dirty="0" err="1"/>
              <a:t>sudo</a:t>
            </a:r>
            <a:r>
              <a:rPr lang="en-US" dirty="0"/>
              <a:t> tee /sys/class/</a:t>
            </a:r>
            <a:r>
              <a:rPr lang="en-US" dirty="0" err="1"/>
              <a:t>leds</a:t>
            </a:r>
            <a:r>
              <a:rPr lang="en-US" dirty="0"/>
              <a:t>/</a:t>
            </a:r>
            <a:r>
              <a:rPr lang="en-US" dirty="0" err="1"/>
              <a:t>asus</a:t>
            </a:r>
            <a:r>
              <a:rPr lang="en-US" dirty="0"/>
              <a:t>::</a:t>
            </a:r>
            <a:r>
              <a:rPr lang="en-US" dirty="0" err="1"/>
              <a:t>kbd_backlight</a:t>
            </a:r>
            <a:r>
              <a:rPr lang="en-US" dirty="0"/>
              <a:t>/brightness</a:t>
            </a:r>
          </a:p>
          <a:p>
            <a:r>
              <a:rPr lang="de-AT" dirty="0" err="1"/>
              <a:t>cat</a:t>
            </a:r>
            <a:r>
              <a:rPr lang="de-AT" dirty="0"/>
              <a:t> </a:t>
            </a:r>
            <a:r>
              <a:rPr lang="en-US" dirty="0"/>
              <a:t>/sys/class/</a:t>
            </a:r>
            <a:r>
              <a:rPr lang="en-US" dirty="0" err="1"/>
              <a:t>leds</a:t>
            </a:r>
            <a:r>
              <a:rPr lang="en-US" dirty="0"/>
              <a:t>/</a:t>
            </a:r>
            <a:r>
              <a:rPr lang="en-US" dirty="0" err="1"/>
              <a:t>asus</a:t>
            </a:r>
            <a:r>
              <a:rPr lang="en-US" dirty="0"/>
              <a:t>::</a:t>
            </a:r>
            <a:r>
              <a:rPr lang="en-US" dirty="0" err="1"/>
              <a:t>kbd_backlight</a:t>
            </a:r>
            <a:r>
              <a:rPr lang="en-US" dirty="0"/>
              <a:t>/brightness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6750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nano</a:t>
            </a:r>
            <a:r>
              <a:rPr lang="de-AT" dirty="0"/>
              <a:t> /</a:t>
            </a:r>
            <a:r>
              <a:rPr lang="de-AT" dirty="0" err="1"/>
              <a:t>etc</a:t>
            </a:r>
            <a:r>
              <a:rPr lang="de-AT" dirty="0"/>
              <a:t>/</a:t>
            </a:r>
            <a:r>
              <a:rPr lang="de-AT" dirty="0" err="1"/>
              <a:t>systemd</a:t>
            </a:r>
            <a:r>
              <a:rPr lang="de-AT" dirty="0"/>
              <a:t>/</a:t>
            </a:r>
            <a:r>
              <a:rPr lang="de-AT" dirty="0" err="1"/>
              <a:t>logind.conf</a:t>
            </a:r>
            <a:r>
              <a:rPr lang="de-AT" dirty="0"/>
              <a:t> </a:t>
            </a:r>
          </a:p>
          <a:p>
            <a:r>
              <a:rPr lang="de-AT" dirty="0" err="1"/>
              <a:t>HandleLidSwitch</a:t>
            </a:r>
            <a:r>
              <a:rPr lang="de-AT" dirty="0"/>
              <a:t>=</a:t>
            </a:r>
            <a:r>
              <a:rPr lang="de-AT" dirty="0" err="1"/>
              <a:t>ignore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systemctl</a:t>
            </a:r>
            <a:r>
              <a:rPr lang="de-AT" dirty="0"/>
              <a:t> </a:t>
            </a:r>
            <a:r>
              <a:rPr lang="de-AT" dirty="0" err="1"/>
              <a:t>restart</a:t>
            </a:r>
            <a:r>
              <a:rPr lang="de-AT" dirty="0"/>
              <a:t> </a:t>
            </a:r>
            <a:r>
              <a:rPr lang="de-AT" dirty="0" err="1"/>
              <a:t>systemd-logind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567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anmtech.com/install-proxmox-and-virtualize-home-assistant/" TargetMode="External"/><Relationship Id="rId2" Type="http://schemas.openxmlformats.org/officeDocument/2006/relationships/hyperlink" Target="https://www.youtube.com/watch?v=42gopfIrPBY&amp;ab_channel=JuanMTec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mas-krenn.com/de/tkmag/expertentipps/proxmox-ve/" TargetMode="External"/><Relationship Id="rId5" Type="http://schemas.openxmlformats.org/officeDocument/2006/relationships/hyperlink" Target="https://www.youtube.com/watch?v=PrKQkI53xys&amp;ab_channel=MarkWattTech" TargetMode="External"/><Relationship Id="rId4" Type="http://schemas.openxmlformats.org/officeDocument/2006/relationships/hyperlink" Target="https://www.youtube.com/watch?v=arKoIPQ5_YU&amp;ab_channel=SmartHomeAddi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0.0.0.192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-assistant.io/installation/linu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home-assistant.io/installation/linux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192.x.x.x:8123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forum.proxmox.com/threads/warning-host-doesnt-support-requested-feature-cpuid-01h-edx-ss-bit-27.24402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roxmox.com/de/downloads/proxmox-virtual-environment/iso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ve.proxmox.com/wiki/OVMF/UEFI_Boot_Entries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ethehome.com/how-to-change-primary-proxmox-ve-ip-addres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tec.de/home-server/proxmox-ve-ubuntu-server-als-virtuelle-maschine-installieren-und-einrichten/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DE737-3B22-BD55-BE08-2F5D132E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A3B54C-D94F-6A58-2C2F-B583A29E9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7B7DAE-B5A0-87C5-66AF-963C1B3B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4" y="1340768"/>
            <a:ext cx="8707532" cy="36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3907-9E61-2FAC-075A-FE79CA5C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NUC von USB-Stick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5B6375-328B-4797-58C2-D52237F96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Bei Startscreen Systemsetup wählen</a:t>
            </a:r>
          </a:p>
          <a:p>
            <a:pPr lvl="1"/>
            <a:r>
              <a:rPr lang="de-AT" dirty="0" err="1"/>
              <a:t>Chuwi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F2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Sonst: </a:t>
            </a:r>
            <a:r>
              <a:rPr lang="de-AT" dirty="0" err="1">
                <a:sym typeface="Wingdings" panose="05000000000000000000" pitchFamily="2" charset="2"/>
              </a:rPr>
              <a:t>Esc</a:t>
            </a:r>
            <a:r>
              <a:rPr lang="de-AT" dirty="0">
                <a:sym typeface="Wingdings" panose="05000000000000000000" pitchFamily="2" charset="2"/>
              </a:rPr>
              <a:t>, F2, …</a:t>
            </a:r>
          </a:p>
          <a:p>
            <a:r>
              <a:rPr lang="de-AT" dirty="0">
                <a:sym typeface="Wingdings" panose="05000000000000000000" pitchFamily="2" charset="2"/>
              </a:rPr>
              <a:t>Secure Boot disabled</a:t>
            </a:r>
          </a:p>
          <a:p>
            <a:r>
              <a:rPr lang="de-AT" dirty="0">
                <a:sym typeface="Wingdings" panose="05000000000000000000" pitchFamily="2" charset="2"/>
              </a:rPr>
              <a:t>Falls verfügbar Auto Power On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Bei </a:t>
            </a:r>
            <a:r>
              <a:rPr lang="de-AT" dirty="0" err="1">
                <a:sym typeface="Wingdings" panose="05000000000000000000" pitchFamily="2" charset="2"/>
              </a:rPr>
              <a:t>Chuwi</a:t>
            </a:r>
            <a:r>
              <a:rPr lang="de-AT" dirty="0">
                <a:sym typeface="Wingdings" panose="05000000000000000000" pitchFamily="2" charset="2"/>
              </a:rPr>
              <a:t> in Boot  </a:t>
            </a:r>
            <a:r>
              <a:rPr lang="de-AT" dirty="0" err="1">
                <a:sym typeface="Wingdings" panose="05000000000000000000" pitchFamily="2" charset="2"/>
              </a:rPr>
              <a:t>Oem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extended</a:t>
            </a:r>
            <a:r>
              <a:rPr lang="de-AT" dirty="0">
                <a:sym typeface="Wingdings" panose="05000000000000000000" pitchFamily="2" charset="2"/>
              </a:rPr>
              <a:t> …</a:t>
            </a:r>
            <a:endParaRPr lang="de-AT" dirty="0"/>
          </a:p>
          <a:p>
            <a:r>
              <a:rPr lang="de-AT" dirty="0"/>
              <a:t>USB als erste Bootoption wählen</a:t>
            </a:r>
          </a:p>
          <a:p>
            <a:r>
              <a:rPr lang="de-AT" dirty="0"/>
              <a:t>Restarten</a:t>
            </a:r>
          </a:p>
        </p:txBody>
      </p:sp>
    </p:spTree>
    <p:extLst>
      <p:ext uri="{BB962C8B-B14F-4D97-AF65-F5344CB8AC3E}">
        <p14:creationId xmlns:p14="http://schemas.microsoft.com/office/powerpoint/2010/main" val="22285825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9779C-AE28-638C-FF9C-CC8C04D0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Token-</a:t>
            </a:r>
            <a:r>
              <a:rPr lang="de-AT" dirty="0" err="1"/>
              <a:t>based</a:t>
            </a:r>
            <a:r>
              <a:rPr lang="de-AT" dirty="0"/>
              <a:t> Authentication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3AB5E1-D7F8-2311-36F2-53D40C64A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Datacenter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Permissions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6F0B9D-1350-EDE5-7C6B-F53DCB59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5905500" cy="22764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959E8-5232-7673-B34E-00B115F89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15" y="4121299"/>
            <a:ext cx="6076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5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0205D-32A5-2E6F-20DC-0D17AB17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Akkuzustand als HA-Sensor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CE302E-D854-9AA6-B9A4-D2C487DCF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0463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ED1A5-1EF3-FE3D-5778-FBDC65D4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 über Wake on Lan wecken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D01D4D-6792-F8DF-4145-43CA1B40C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04957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FB900-9D96-3280-BD7C-B9ECA982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1D4796-39EE-5D8D-7F79-A68619BF1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7827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9755B-A629-9686-D5EF-24AD4B57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Videos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1B4FF9-AAFA-C2AF-B870-35F84267F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 err="1"/>
              <a:t>Install</a:t>
            </a:r>
            <a:r>
              <a:rPr lang="de-AT" dirty="0"/>
              <a:t> HA auf </a:t>
            </a:r>
            <a:r>
              <a:rPr lang="de-AT" dirty="0" err="1"/>
              <a:t>Proxmox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https://www.simon42.com/home-assistant-proxmox/ </a:t>
            </a:r>
          </a:p>
          <a:p>
            <a:pPr lvl="1"/>
            <a:r>
              <a:rPr lang="de-AT" dirty="0">
                <a:hlinkClick r:id="rId2"/>
              </a:rPr>
              <a:t>https://www.youtube.com/watch?v=42gopfIrPBY&amp;ab_channel=JuanMTech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Written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https://www.juanmtech.com/install-proxmox-and-virtualize-home-assistant/</a:t>
            </a:r>
            <a:r>
              <a:rPr lang="de-AT" dirty="0"/>
              <a:t> </a:t>
            </a:r>
          </a:p>
          <a:p>
            <a:pPr lvl="1"/>
            <a:r>
              <a:rPr lang="de-AT" dirty="0">
                <a:hlinkClick r:id="rId4"/>
              </a:rPr>
              <a:t>https://www.youtube.com/watch?v=arKoIPQ5_YU&amp;ab_channel=SmartHomeAddict</a:t>
            </a:r>
            <a:r>
              <a:rPr lang="de-AT" dirty="0"/>
              <a:t> </a:t>
            </a:r>
          </a:p>
          <a:p>
            <a:pPr lvl="1"/>
            <a:r>
              <a:rPr lang="de-AT" dirty="0">
                <a:hlinkClick r:id="rId5"/>
              </a:rPr>
              <a:t>https://www.youtube.com/watch?v=PrKQkI53xys&amp;ab_channel=MarkWattTech</a:t>
            </a:r>
            <a:r>
              <a:rPr lang="de-AT" dirty="0"/>
              <a:t> </a:t>
            </a:r>
          </a:p>
          <a:p>
            <a:r>
              <a:rPr lang="de-AT" dirty="0" err="1"/>
              <a:t>Proxmox</a:t>
            </a:r>
            <a:r>
              <a:rPr lang="de-AT" dirty="0"/>
              <a:t> allgemein</a:t>
            </a:r>
          </a:p>
          <a:p>
            <a:pPr lvl="1"/>
            <a:r>
              <a:rPr lang="de-AT" dirty="0">
                <a:hlinkClick r:id="rId6"/>
              </a:rPr>
              <a:t>https://www.thomas-krenn.com/de/tkmag/expertentipps/proxmox-ve/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818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A4068-8729-7C0F-470D-A6D63E76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Von Stick booten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6ACF9A-E055-2FD9-A091-B2EA220DA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01865-65BD-62BB-1D91-CDB2E5F6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746255" cy="37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2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AE5F9-F31B-E8D4-4036-6BD923AC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Nach einiger Zeit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C3F6F8-5F93-8586-7ABB-ACBE340B4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Rechts unten geht es weiter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576813-FF7B-D865-DFB8-D78BC967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30329"/>
            <a:ext cx="6624736" cy="42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3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3CA9F-83C1-DBAF-82A7-1ABAE840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Eingebaute Festplatte wird verwendet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CC5BB4-24CE-E7F8-0B91-D176E0330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Bestehendes OS wird gelöscht!!!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AFEF5-5077-B1EE-8E08-8BF20B6B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32856"/>
            <a:ext cx="6477313" cy="44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E1644-C3CD-C042-05AA-2C6B4379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 Bedarf anpassen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E1370D-CF56-19BD-5BC0-38D865329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3A5C89-5DF3-3AFF-2A55-CEBF6AF9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0" y="1287869"/>
            <a:ext cx="6479059" cy="52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6A69B-120E-2BE5-4F45-FF49243E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Root-Benutzer mit Kennwort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FCF4E-AD8A-ED21-37F2-623B972F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A03930-7B27-9ACC-4F3A-B386FC8E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413"/>
            <a:ext cx="6844630" cy="53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C59CA-9B22-1542-CEC9-02BA4F8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Domain-Namen vergeben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FF90DF-C502-86DD-85BB-044FF2367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pve.huber.net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C9011E-11A7-EFB5-2F7A-CE597A34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02269"/>
            <a:ext cx="6316049" cy="48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6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7215-4DA3-A5DE-A563-9C17FFDD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Zusammenfassung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4B7330-CC5A-6AB8-7C15-69AB776A7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868F72-CDAA-E489-1B4A-04C97FEC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2204864"/>
            <a:ext cx="6804248" cy="39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05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5D2F0-A48F-F31A-96DD-11523CE4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Nach der Installation und Restart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990AD-6DF2-8BB9-8843-4A3798A2B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Stick natürlich abziehen</a:t>
            </a:r>
          </a:p>
          <a:p>
            <a:r>
              <a:rPr lang="de-AT" dirty="0"/>
              <a:t>IP-Adresse von PVE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3F7C7F-51A6-C4A1-1709-C15330A1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" y="2636912"/>
            <a:ext cx="9144000" cy="27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9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193B9-D678-4073-E909-B44D0350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über Browser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B9B9A0-68B2-471B-6D1A-BBAA3C2FC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07C64-4F99-D209-6D02-1F01F55D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377598"/>
            <a:ext cx="7884368" cy="43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9ABB1-4C02-ADEF-F7A1-2FE65DEA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-Überblick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222FF0-0C20-7E82-D7A9-26BE1592A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124744"/>
            <a:ext cx="8207375" cy="4608165"/>
          </a:xfrm>
        </p:spPr>
        <p:txBody>
          <a:bodyPr/>
          <a:lstStyle/>
          <a:p>
            <a:r>
              <a:rPr lang="de-AT" sz="2400" dirty="0"/>
              <a:t>Open-Source-</a:t>
            </a:r>
            <a:r>
              <a:rPr lang="de-AT" sz="2400" dirty="0" err="1"/>
              <a:t>Virtualisierungsplattform</a:t>
            </a:r>
            <a:endParaRPr lang="de-AT" sz="2400" dirty="0"/>
          </a:p>
          <a:p>
            <a:pPr lvl="1"/>
            <a:r>
              <a:rPr lang="de-AT" sz="2000" dirty="0"/>
              <a:t>Hostet mehrere Kernel-</a:t>
            </a:r>
            <a:r>
              <a:rPr lang="de-AT" sz="2000" dirty="0" err="1"/>
              <a:t>based</a:t>
            </a:r>
            <a:r>
              <a:rPr lang="de-AT" sz="2000" dirty="0"/>
              <a:t> VMs</a:t>
            </a:r>
          </a:p>
          <a:p>
            <a:pPr lvl="1"/>
            <a:r>
              <a:rPr lang="de-AT" sz="2000" dirty="0"/>
              <a:t>Linux Container (LXC) basierte Virtualisierung</a:t>
            </a:r>
          </a:p>
          <a:p>
            <a:r>
              <a:rPr lang="de-AT" sz="2400" dirty="0"/>
              <a:t>Starke Community</a:t>
            </a:r>
          </a:p>
          <a:p>
            <a:r>
              <a:rPr lang="de-AT" sz="2400" dirty="0"/>
              <a:t>Web-basierte Management-Oberfläche</a:t>
            </a:r>
          </a:p>
          <a:p>
            <a:r>
              <a:rPr lang="de-AT" sz="2400" dirty="0"/>
              <a:t>Gute Backup/Wiederherstellung</a:t>
            </a:r>
          </a:p>
          <a:p>
            <a:pPr lvl="1"/>
            <a:r>
              <a:rPr lang="de-AT" sz="2000" dirty="0" err="1"/>
              <a:t>Proxmox</a:t>
            </a:r>
            <a:r>
              <a:rPr lang="de-AT" sz="2000" dirty="0"/>
              <a:t>-Backup-Server auf anderer Maschine</a:t>
            </a:r>
          </a:p>
          <a:p>
            <a:r>
              <a:rPr lang="de-AT" sz="2400" dirty="0" err="1"/>
              <a:t>Snapshotfunktionen</a:t>
            </a:r>
            <a:r>
              <a:rPr lang="de-AT" sz="2400" dirty="0"/>
              <a:t> für VMs und Container</a:t>
            </a:r>
          </a:p>
          <a:p>
            <a:pPr lvl="1"/>
            <a:r>
              <a:rPr lang="de-AT" sz="2000" dirty="0" err="1"/>
              <a:t>Clonen</a:t>
            </a:r>
            <a:r>
              <a:rPr lang="de-AT" sz="2000" dirty="0"/>
              <a:t> ermöglicht einfaches Erstellen einer Testumgebung</a:t>
            </a:r>
          </a:p>
          <a:p>
            <a:r>
              <a:rPr lang="de-AT" sz="2400" dirty="0"/>
              <a:t>Alternativen: VMware, VirtualBox, KVM, …</a:t>
            </a:r>
          </a:p>
        </p:txBody>
      </p:sp>
    </p:spTree>
    <p:extLst>
      <p:ext uri="{BB962C8B-B14F-4D97-AF65-F5344CB8AC3E}">
        <p14:creationId xmlns:p14="http://schemas.microsoft.com/office/powerpoint/2010/main" val="286801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40A48-AF92-4E0F-5937-610DE67B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 Web anmelden root/</a:t>
            </a:r>
            <a:r>
              <a:rPr lang="de-AT" dirty="0" err="1"/>
              <a:t>proxmox</a:t>
            </a:r>
            <a:r>
              <a:rPr lang="de-AT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3F90E-7E38-2035-39FB-17CBA924B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https://192</a:t>
            </a:r>
            <a:r>
              <a:rPr lang="de-AT" dirty="0"/>
              <a:t>.... Port 8006</a:t>
            </a:r>
          </a:p>
          <a:p>
            <a:r>
              <a:rPr lang="de-AT" dirty="0" err="1"/>
              <a:t>Node</a:t>
            </a:r>
            <a:r>
              <a:rPr lang="de-AT" dirty="0"/>
              <a:t> </a:t>
            </a:r>
            <a:r>
              <a:rPr lang="de-AT" dirty="0" err="1"/>
              <a:t>pve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2790D3-21C3-A1FF-2580-558A2293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0888"/>
            <a:ext cx="8028384" cy="25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10FD7-E59B-C1AD-A0B1-61FAFD74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Updates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09A0C-D207-7C16-C0BB-5E15254AC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B8A3B5-1BA9-5080-55CF-A4E9041B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757"/>
            <a:ext cx="9144000" cy="3291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5FE9C3-1497-45D1-DE8D-9952CB36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25144"/>
            <a:ext cx="7610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56A61-1038-5763-5E26-98B3ACE2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 </a:t>
            </a:r>
            <a:r>
              <a:rPr lang="de-AT" dirty="0">
                <a:sym typeface="Wingdings" panose="05000000000000000000" pitchFamily="2" charset="2"/>
              </a:rPr>
              <a:t> Enterprise löschen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644FD8-DFC8-0944-4999-C710347C0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66EC69-046D-3AD7-EB67-0CB6CE72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3232"/>
            <a:ext cx="5833136" cy="13283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F42FEE-B62F-6920-FCA1-4AD96624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95428"/>
            <a:ext cx="6933286" cy="371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6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0D1CF-A104-874F-6A62-CB036714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Add </a:t>
            </a:r>
            <a:r>
              <a:rPr lang="de-AT" dirty="0" err="1"/>
              <a:t>No-Subscription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98CA05-8C0B-E2C1-5721-1F61A9E70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09695F-5318-A97B-F4B2-C43893A5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124744"/>
            <a:ext cx="76104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2C67D-EB3F-495C-17F3-220064DF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Warning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75A8EF-57BE-188D-197E-6A272CF44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AFB7E7-A32C-08C2-373E-CEE1706A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6" y="1379709"/>
            <a:ext cx="8460432" cy="21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68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D88BB-325D-34FA-7629-837FF928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Update -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782064-DFA3-62DE-596E-2C757EE5E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4720AC-4301-D735-4A28-0B40369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2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913F0-1FB1-F2A4-CD56-84F0FD0C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Macht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4ECDD4-54D8-8ECA-1D10-A80F5F9E5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2CD791-9D36-A45F-9841-8952DDA1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44"/>
            <a:ext cx="9144000" cy="43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54612-DAE7-03E8-CAB5-F59FC8DC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auf </a:t>
            </a:r>
            <a:r>
              <a:rPr lang="de-AT" dirty="0" err="1"/>
              <a:t>Proxmox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2F97A4-C8CA-1700-40B9-62925CA44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03F54F-CBDE-BD79-ED68-162BBF44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6" y="1112774"/>
            <a:ext cx="8675687" cy="46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6B973-DE72-5733-A5A5-F51162AC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erzeugen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31BF47-229C-5085-BBCF-337047E59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AA4A58-3726-4B6C-5D6C-426AF6B3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74381"/>
            <a:ext cx="51720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7C3572-D2BF-EF54-C883-EEF2694E3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76872"/>
            <a:ext cx="5826993" cy="41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2F4FD-B253-E82D-B6DC-69AD25EF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HomeAssistant</a:t>
            </a:r>
            <a:r>
              <a:rPr lang="de-AT" dirty="0"/>
              <a:t> in VM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071E3-444D-F013-AD02-F6CD0DDDE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Create VM</a:t>
            </a:r>
          </a:p>
          <a:p>
            <a:r>
              <a:rPr lang="de-AT" dirty="0"/>
              <a:t>Namen vergeben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CD58FE-D745-338F-5870-0B9E4389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553179"/>
            <a:ext cx="5716885" cy="42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C373D-8C6D-E687-E2F5-06063C1A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 </a:t>
            </a:r>
            <a:r>
              <a:rPr lang="de-AT" dirty="0" err="1"/>
              <a:t>Proxmox</a:t>
            </a:r>
            <a:r>
              <a:rPr lang="de-AT" dirty="0"/>
              <a:t> Backup Server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873F9F-297E-FC75-DD8D-34DDB659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C3049E-EBA0-72A2-531F-D689A1C5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211567"/>
            <a:ext cx="8532440" cy="47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75DF-CBF9-4AFE-0D8A-73DBEBFC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 not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media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FFCAD-F6FB-270E-870D-D474F478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8F59B-46DE-6F6B-8764-BE94B0CC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900237"/>
            <a:ext cx="8562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ED53B-F9B3-65EE-EB85-BB20BDFF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UEFI Bios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DDFC0-DE6B-53B5-4886-945FF3C4C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F0A988-9415-7F95-B40B-B846CA18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43075"/>
            <a:ext cx="8553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DACCC-6376-0480-123F-C47E4FCB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Zuerst EFI-Disk wählen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B50659-C607-6F3D-FD4D-DC2FDB53E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424497-2C22-A735-BBA3-D3921CCB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95412"/>
            <a:ext cx="8582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7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A1057-CD7D-B93A-7226-D8B5059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dann wieder deaktivieren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34903-BEFC-E0F0-10F1-249E9BE6A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EF3117-16D4-07AF-22AD-8DAD0303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943100"/>
            <a:ext cx="68675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523AA-EBA4-37D3-5635-9B7FA974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79A059-4A56-80BB-254F-037D05CAD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Disk wird später gelöscht und durch HA-Image ersetzt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60EE08-7436-47B7-50D7-975FBC24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113612" cy="40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A6D10-BA36-25A7-9321-FF0BD92E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 und RAM nach Möglichkeit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C9BAF-0677-C011-43AE-67A7F4E72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Mindestens aber 2GB RAM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B77939-BB37-A0FF-9C6A-4BC8A503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5833"/>
            <a:ext cx="6848475" cy="1419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36711B-8471-B83C-59AE-E0370CAD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699127"/>
            <a:ext cx="60579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9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7344B-79F9-7C1F-EB71-B46DC455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Netzwerk bleibt unverändert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6AC30A-C959-FBFC-38BD-4268C6F1A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F41C4F-AFF6-340B-7548-0C9C5F54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247900"/>
            <a:ext cx="8572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C8BE3-11AA-58C3-ECAD-ADE6E68B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ist erzeugt, aber abgeschaltet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A2BA9-CA08-9EE6-C9C7-3509C244B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8DBE63-BDFB-8329-8A39-119D1047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619"/>
            <a:ext cx="9144000" cy="39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60875-C1AC-9C81-1ACB-6DFB763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E9A25-B0C7-2A30-E5E0-95E8608F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Image auf </a:t>
            </a:r>
            <a:r>
              <a:rPr lang="de-AT" dirty="0" err="1"/>
              <a:t>proxmox</a:t>
            </a:r>
            <a:r>
              <a:rPr lang="de-AT" dirty="0"/>
              <a:t> 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0DE4BC-CCAE-18B4-0780-32D07FF02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Image vom Typ haos_ova-11.0.qcow2 herunterladen</a:t>
            </a:r>
          </a:p>
          <a:p>
            <a:pPr lvl="1"/>
            <a:r>
              <a:rPr lang="de-AT" dirty="0">
                <a:hlinkClick r:id="rId3"/>
              </a:rPr>
              <a:t>https://www.home-assistant.io/installation/linux/</a:t>
            </a:r>
            <a:r>
              <a:rPr lang="de-AT" dirty="0"/>
              <a:t>  </a:t>
            </a:r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A9FBC6-E2A9-2F45-A2E7-0084C58A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420888"/>
            <a:ext cx="5943005" cy="37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6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DC7A2-CBD6-AED4-CFEA-1E17BF1E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776C3-F451-97E1-FDE5-46A60A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entpacken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DF5C9-BA9E-7FE2-729A-D1114F2C1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Datei liegt in Ordner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8B540B-C276-FA4A-AA31-D8369568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050"/>
            <a:ext cx="8801100" cy="8096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683AEA-E311-DAE7-3230-892A9BE1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419432"/>
            <a:ext cx="56959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E6185-0DE2-7865-4F39-92A0F56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läuft als VM auf der </a:t>
            </a:r>
            <a:r>
              <a:rPr lang="de-AT" dirty="0" err="1"/>
              <a:t>Synology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CB3FE0-43F1-8493-313F-B290B1011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2E8B35-53D4-A295-5F02-3145558E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244334"/>
            <a:ext cx="8028384" cy="19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3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4722-4E80-9031-AB0A-43E9DE60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F95F9-ACA5-64C8-BBE7-D21FAB53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 </a:t>
            </a:r>
            <a:r>
              <a:rPr lang="de-AT" dirty="0" err="1"/>
              <a:t>WinSCP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C5A305-8CC7-01C1-5255-3B3FF4465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4BD2A-076D-4153-E0AD-6795262A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277573"/>
            <a:ext cx="74009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9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9299-A0B6-D81E-1032-7ABC711F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89665-7680-A627-C260-A43EB960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Image in Home von Root kopieren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21F96F-6DA7-02DB-4C2C-733CD95E4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82262-5D91-D72C-E4F6-BFF251FF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78"/>
            <a:ext cx="9144000" cy="36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1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0616-7B7C-4269-33D9-3B032828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80E39-2F97-17CD-27EC-0493948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Alternativ: Image (KVM) direkt herunterladen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4C30A-8934-6BA2-4D07-5B27AF4A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https://www.home-assistant.io/installation/linux/</a:t>
            </a:r>
            <a:r>
              <a:rPr lang="de-AT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F2E3FF-D0A9-6149-47C9-EECA6158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7959"/>
            <a:ext cx="6515100" cy="49244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C99EF1-BD95-1FD8-F882-EB1A285D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2759945"/>
            <a:ext cx="3286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8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BD46-2400-D00B-8B07-1FC14720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C7952-B3FC-84E7-EB13-6A408A9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Disk aus Image in VM importieren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2CE69-65B5-8F4C-A07D-04F6FA4E7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/>
              <a:t>Shell von </a:t>
            </a:r>
            <a:r>
              <a:rPr lang="de-AT" dirty="0" err="1"/>
              <a:t>pve</a:t>
            </a:r>
            <a:r>
              <a:rPr lang="de-AT" dirty="0"/>
              <a:t> öffnen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D72DEE-DCE9-8841-F6D7-36E360AD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844824"/>
            <a:ext cx="8648700" cy="2152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116971-E385-396F-35E9-596120CB4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246641"/>
            <a:ext cx="71342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CCEE4-0D9F-9B96-03BC-874D9103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Harddisk für VM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A9E88E-5664-0691-5A81-2B384991A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AT" sz="2400" dirty="0"/>
              <a:t>Aktuelle Boot-Disk (Hard Disk) </a:t>
            </a:r>
            <a:r>
              <a:rPr lang="de-AT" sz="2400" dirty="0" err="1"/>
              <a:t>detachen</a:t>
            </a:r>
            <a:r>
              <a:rPr lang="de-AT" sz="2400" dirty="0"/>
              <a:t> und löschen</a:t>
            </a:r>
          </a:p>
          <a:p>
            <a:r>
              <a:rPr lang="de-AT" sz="2400" dirty="0"/>
              <a:t>Neu angelegte Disk (</a:t>
            </a:r>
            <a:r>
              <a:rPr lang="de-AT" sz="2400" dirty="0" err="1"/>
              <a:t>Unused</a:t>
            </a:r>
            <a:r>
              <a:rPr lang="de-AT" sz="2400" dirty="0"/>
              <a:t> Disk 0) </a:t>
            </a:r>
            <a:r>
              <a:rPr lang="de-AT" sz="2400" dirty="0" err="1"/>
              <a:t>adden</a:t>
            </a:r>
            <a:r>
              <a:rPr lang="de-AT" sz="2400" dirty="0"/>
              <a:t> und als </a:t>
            </a:r>
            <a:r>
              <a:rPr lang="de-AT" sz="2400" dirty="0" err="1"/>
              <a:t>Bootdisk</a:t>
            </a:r>
            <a:r>
              <a:rPr lang="de-AT" sz="2400" dirty="0"/>
              <a:t> definieren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DD0BFA-9453-2FA8-F40B-547E07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642240"/>
            <a:ext cx="9144000" cy="40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1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074C0-C94B-BB52-6BA1-DE41E25E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</a:t>
            </a:r>
            <a:r>
              <a:rPr lang="de-AT" dirty="0" err="1"/>
              <a:t>Bootdisk</a:t>
            </a:r>
            <a:r>
              <a:rPr lang="de-AT" dirty="0"/>
              <a:t> </a:t>
            </a:r>
            <a:r>
              <a:rPr lang="de-AT" dirty="0" err="1"/>
              <a:t>detachen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578A5-7CA7-2F16-B2B1-77C031126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1766DC-2052-864E-B492-7A53C8C2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57275"/>
            <a:ext cx="84772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92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8AD79-3757-8750-B6C6-213807C9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Unused</a:t>
            </a:r>
            <a:r>
              <a:rPr lang="de-AT" dirty="0"/>
              <a:t> Disk 1 löschen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386652-6D5E-D291-BC64-FFCB731F7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Vorsicht: nicht falsche Disk erwischen!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0EF158-2375-FD2F-5717-CDBF40C8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772816"/>
            <a:ext cx="90487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9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8D2EE-6295-E45A-79D9-7AE5632B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Importierte Disk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F9B88-CE9B-5C10-CBB3-5CBA47717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Doppelclick</a:t>
            </a:r>
            <a:r>
              <a:rPr lang="de-AT" dirty="0"/>
              <a:t> auf </a:t>
            </a:r>
            <a:r>
              <a:rPr lang="de-AT" dirty="0" err="1"/>
              <a:t>Unused</a:t>
            </a:r>
            <a:r>
              <a:rPr lang="de-AT" dirty="0"/>
              <a:t> Disk 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525020-8F5C-0A6F-E1F1-891615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80636"/>
            <a:ext cx="71628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0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435D4-B0FC-6027-D006-EA49B4CE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Bootorder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23628-D83B-BAB4-72F9-D14BF719F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Disk </a:t>
            </a:r>
            <a:r>
              <a:rPr lang="de-AT" sz="2400" dirty="0" err="1"/>
              <a:t>enablen</a:t>
            </a:r>
            <a:endParaRPr lang="de-AT" sz="2400" dirty="0"/>
          </a:p>
          <a:p>
            <a:r>
              <a:rPr lang="de-AT" sz="2400" dirty="0"/>
              <a:t>Per Drag and Drop nach oben ziehen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CD309D-F7CD-2911-76D1-DBF8CCCA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2564904"/>
            <a:ext cx="86216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4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65EE7-6E61-278F-D183-45D6F248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Disksize</a:t>
            </a:r>
            <a:r>
              <a:rPr lang="de-AT" dirty="0"/>
              <a:t> vergrößern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C357C1-645E-1C98-6706-514382E3B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06B903-8BB9-CD7D-3630-264C0C5A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04962"/>
            <a:ext cx="8286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07EFE-C5D9-E91A-5975-7486841D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Vorsicht!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B349E5-1AE6-FC29-36FA-DC0E0350F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E5EB8B-D9A6-70A3-E2F0-17103FEF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9" y="2204690"/>
            <a:ext cx="878430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0C935-BF7F-6ABF-1519-07DC321D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Von 32GB auf 100GB erhöhen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C283F-ED59-6797-AAB7-D31842DCB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33CFBC-0FD5-2AB6-9284-AEE4A343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0808"/>
            <a:ext cx="4032448" cy="2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2AAB1-9E78-FAA1-514A-79E42E51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fertig konfiguriert </a:t>
            </a:r>
            <a:r>
              <a:rPr lang="de-AT" dirty="0">
                <a:sym typeface="Wingdings" panose="05000000000000000000" pitchFamily="2" charset="2"/>
              </a:rPr>
              <a:t> Start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CB300-3D46-23C1-32D3-9B6D45222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094BA8-2D7A-2C40-1BD5-6A22DB38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19250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1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20E7F-9FF2-CD83-390F-DB40C604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1158C5-B9A7-4E87-2FA8-EF1B55C8F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Ausgabe des Startvorgangs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268403-D709-4FC9-B2F0-13C15031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00" y="2326957"/>
            <a:ext cx="9144000" cy="32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2190B-7845-7437-F4F1-1AC599F9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der VM </a:t>
            </a:r>
            <a:r>
              <a:rPr lang="de-AT" dirty="0">
                <a:sym typeface="Wingdings" panose="05000000000000000000" pitchFamily="2" charset="2"/>
              </a:rPr>
              <a:t> HA ist gestartet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301A1F-22C3-8AAE-4C82-60C7AA525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FD8BF4-3F65-9EDC-619F-54817152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981200"/>
            <a:ext cx="80105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8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284EE-0611-F07B-9ECD-62E2A04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 von HA dauert etwas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331EED-4A0D-4130-3C26-A302F0C6D6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http://192.x.x.x:8123</a:t>
            </a:r>
            <a:r>
              <a:rPr lang="de-AT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25D118-CD3E-3091-004C-B858F511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130583"/>
            <a:ext cx="4373290" cy="46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4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EACCB-5DA5-BB32-F429-AA366059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EEFA5-57F0-9AF6-3B4D-84CE8DC09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1B240A-F0C5-77F9-4FF2-E548A6F0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8800"/>
            <a:ext cx="6298654" cy="48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1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FBFB8-C2A2-FE93-F335-BF562F05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Admin-Benutzer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926272-103A-511E-33C3-F24839774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B28C34-8282-675C-C329-EB29B7FA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92" y="1111326"/>
            <a:ext cx="5239462" cy="5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3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02A61-62A0-67CB-8870-1A31268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Adresse eingeben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C5969A-F850-39C8-94EC-F47B4736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E089CC-E51A-395A-5AB6-087B6A24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00531"/>
            <a:ext cx="3685033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35355-F688-AE21-EB39-8EE5105E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Statistiken, je nach Geschmack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0A7B98-7571-A508-3BB7-278AE9169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4F1497-B844-D400-C2F7-8D6E453A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72" y="1289969"/>
            <a:ext cx="4339952" cy="4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9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7805F-25F9-64FC-F64A-1A7FE93F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Werden später konfiguriert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87B20E-8EAC-98AD-D20D-A166225AA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12358-FD71-434E-72A6-A5B43C13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11796"/>
            <a:ext cx="5036220" cy="54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D85B4-61DB-CCE1-982D-86372C5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auf </a:t>
            </a:r>
            <a:r>
              <a:rPr lang="de-AT" dirty="0" err="1"/>
              <a:t>Proxmox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C6B444-1931-60AA-345B-94BC1D3E4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 wird zu schwach</a:t>
            </a:r>
          </a:p>
          <a:p>
            <a:pPr lvl="1"/>
            <a:r>
              <a:rPr lang="de-AT" dirty="0"/>
              <a:t>Videoverarbeitung mit KI</a:t>
            </a:r>
          </a:p>
          <a:p>
            <a:pPr lvl="1"/>
            <a:r>
              <a:rPr lang="de-AT" dirty="0"/>
              <a:t>Sehr viele Integrationen</a:t>
            </a:r>
          </a:p>
          <a:p>
            <a:pPr lvl="1"/>
            <a:endParaRPr lang="de-AT" dirty="0"/>
          </a:p>
          <a:p>
            <a:r>
              <a:rPr lang="de-AT" dirty="0"/>
              <a:t>NUC, altes Notebook, …</a:t>
            </a:r>
          </a:p>
          <a:p>
            <a:pPr lvl="1"/>
            <a:r>
              <a:rPr lang="de-AT" dirty="0" err="1"/>
              <a:t>Proxmox</a:t>
            </a:r>
            <a:r>
              <a:rPr lang="de-AT" dirty="0"/>
              <a:t>-Server mit HA-Image</a:t>
            </a:r>
          </a:p>
          <a:p>
            <a:pPr lvl="1"/>
            <a:r>
              <a:rPr lang="de-AT" dirty="0"/>
              <a:t>Leistungsfähiger</a:t>
            </a:r>
          </a:p>
          <a:p>
            <a:pPr lvl="1"/>
            <a:r>
              <a:rPr lang="de-AT" dirty="0"/>
              <a:t>Etwas höherer Energiebedarf</a:t>
            </a:r>
          </a:p>
          <a:p>
            <a:pPr lvl="1"/>
            <a:r>
              <a:rPr lang="de-AT" dirty="0"/>
              <a:t>Weitere Services möglich</a:t>
            </a:r>
          </a:p>
          <a:p>
            <a:pPr lvl="2"/>
            <a:r>
              <a:rPr lang="de-AT" dirty="0"/>
              <a:t>Medienserver, </a:t>
            </a:r>
            <a:r>
              <a:rPr lang="de-AT" dirty="0" err="1"/>
              <a:t>DotNet</a:t>
            </a:r>
            <a:r>
              <a:rPr lang="de-AT" dirty="0"/>
              <a:t>-Anwendungen, …</a:t>
            </a:r>
          </a:p>
        </p:txBody>
      </p:sp>
    </p:spTree>
    <p:extLst>
      <p:ext uri="{BB962C8B-B14F-4D97-AF65-F5344CB8AC3E}">
        <p14:creationId xmlns:p14="http://schemas.microsoft.com/office/powerpoint/2010/main" val="620525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CE4E5-9407-5706-E356-CABEF462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Erweiterten Modus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CF540-6305-9345-3977-9C4B10FFE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7D143F-FE11-C28E-B63C-5F9F1312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0" y="1008278"/>
            <a:ext cx="5909739" cy="57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2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57070-A936-AF9F-3BD1-DDB25E3A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Erstinstallation abgeschlossen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372555-8914-117B-B729-6437C239A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D613DC-5A16-C7EE-8C81-B63C0EE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70063"/>
            <a:ext cx="7025605" cy="50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4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6E1C6-93BB-892F-132F-E10B7CF0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Erweiterten Modus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6A49A8-ABC2-B5E5-ED16-FD99B7C0F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2EEA7-7C6E-367F-91EA-AC34E2E3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2" y="1268413"/>
            <a:ext cx="6876256" cy="51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2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363AE-F2FB-FE7E-FCBD-5D83CC83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Für Backup Netzwerkspeicher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78DA58-8920-F2AE-5B24-38E6E3762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209998-F470-07A5-72CF-6CB1CE5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11" y="1484784"/>
            <a:ext cx="7956376" cy="47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7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59D51-5A9E-8A4A-219E-7C435808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Netzwerkspeicher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A067B-6BC9-B9E0-E00A-7400B6FD0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95004F-F5B5-6AC4-C320-98DF0EEA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" y="1119457"/>
            <a:ext cx="4328590" cy="4388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A5AB85-7403-F457-605B-79FA5CAA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91011"/>
            <a:ext cx="4630110" cy="49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7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3F795-EBCC-A0EB-91BA-69C651DF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Erstes Backup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ECFA9-057A-7DA2-C74D-F22AF0D03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Weitere Backups automatisch erstellen lassen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130AC7-7143-E434-262B-105580A0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65367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7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77342-2FE9-8ED6-D97C-5F796995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Backups am Netzwerkspeicher kontrollieren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951171-6DB3-732F-43F4-BEDE4E2C9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413123"/>
            <a:ext cx="4607743" cy="4608165"/>
          </a:xfrm>
        </p:spPr>
        <p:txBody>
          <a:bodyPr/>
          <a:lstStyle/>
          <a:p>
            <a:r>
              <a:rPr lang="de-AT" dirty="0"/>
              <a:t>Ab und zu auf eine </a:t>
            </a:r>
            <a:r>
              <a:rPr lang="de-AT" dirty="0" err="1"/>
              <a:t>geclonte</a:t>
            </a:r>
            <a:r>
              <a:rPr lang="de-AT" dirty="0"/>
              <a:t> VM zurückspielen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5C95E-350D-6DB9-CAD5-F2BE4D90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56529"/>
            <a:ext cx="3888432" cy="41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3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26066-EECB-6CAE-843B-2336E898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FAC1F-D448-B240-4F04-25E3AF73A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5349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8059E-AD0E-48B6-DDCB-7F446B70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Spezialitäten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103E40-5B8E-D04D-657C-12A67776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CPU wird nicht unterstützt</a:t>
            </a:r>
          </a:p>
          <a:p>
            <a:r>
              <a:rPr lang="de-AT" dirty="0"/>
              <a:t>HA bootet nicht</a:t>
            </a:r>
          </a:p>
          <a:p>
            <a:r>
              <a:rPr lang="de-AT" dirty="0"/>
              <a:t>USB-Device einbinden (z.B. </a:t>
            </a:r>
            <a:r>
              <a:rPr lang="de-AT" dirty="0" err="1"/>
              <a:t>Zigbee</a:t>
            </a:r>
            <a:r>
              <a:rPr lang="de-AT" dirty="0"/>
              <a:t>-Dongle)</a:t>
            </a:r>
          </a:p>
          <a:p>
            <a:r>
              <a:rPr lang="de-AT" dirty="0"/>
              <a:t>IP-Adresse von </a:t>
            </a:r>
            <a:r>
              <a:rPr lang="de-AT" dirty="0" err="1"/>
              <a:t>Proxmox</a:t>
            </a:r>
            <a:r>
              <a:rPr lang="de-AT" dirty="0"/>
              <a:t> ändern</a:t>
            </a:r>
          </a:p>
          <a:p>
            <a:r>
              <a:rPr lang="de-AT" dirty="0"/>
              <a:t>Ubuntu unter </a:t>
            </a:r>
            <a:r>
              <a:rPr lang="de-AT" dirty="0" err="1"/>
              <a:t>Proxmox</a:t>
            </a:r>
            <a:endParaRPr lang="de-AT" dirty="0"/>
          </a:p>
          <a:p>
            <a:r>
              <a:rPr lang="de-AT" dirty="0"/>
              <a:t>Netzwerktools </a:t>
            </a:r>
            <a:r>
              <a:rPr lang="de-AT" dirty="0" err="1"/>
              <a:t>nachinstalieren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8218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D5308-24EF-9B39-123C-8434EB88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 wird nicht unterstützt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CA005-4513-DD1C-64E4-16391472B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400" dirty="0"/>
              <a:t>CPU-Typ auf KVM64 ändern</a:t>
            </a:r>
          </a:p>
          <a:p>
            <a:pPr lvl="1"/>
            <a:r>
              <a:rPr lang="de-AT" sz="2000" dirty="0">
                <a:hlinkClick r:id="rId2"/>
              </a:rPr>
              <a:t>https://forum.proxmox.com/threads/warning-host-doesnt-support-requested-feature-cpuid-01h-edx-ss-bit-27.24402/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A78A80-E448-2577-636B-FAEC568F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50" y="2128639"/>
            <a:ext cx="6248400" cy="2743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883015-12EC-B5F4-1273-324EA4E5A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8" y="4871839"/>
            <a:ext cx="82772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F0FB4-8548-3206-4A23-289481AE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installieren - Download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6AF65E-55EF-D2E0-9799-A725406554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https://www.proxmox.com/de/downloads/proxmox-virtual-environment/iso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3F80C2-299D-F101-BA66-3AD4D9F5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2685905"/>
            <a:ext cx="8388424" cy="17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1F70E-3351-5632-5D31-A67AB3D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bootet nicht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40A6B-5C4C-682C-18F5-B502497FE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/>
              <a:t>HA-Disk muss als Bootlaufwerk definiert werden</a:t>
            </a:r>
          </a:p>
          <a:p>
            <a:pPr lvl="1"/>
            <a:r>
              <a:rPr lang="de-AT" sz="2000" dirty="0">
                <a:hlinkClick r:id="rId2"/>
              </a:rPr>
              <a:t>https://pve.proxmox.com/wiki/OVMF/UEFI_Boot_Entries</a:t>
            </a:r>
            <a:endParaRPr lang="de-AT" sz="2000" dirty="0"/>
          </a:p>
          <a:p>
            <a:r>
              <a:rPr lang="de-AT" sz="2400" dirty="0"/>
              <a:t>VM stoppen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351D23-C341-430D-70A4-77C6CD0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40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5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9F730-B56A-723F-7407-C2C191E4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HA-Disk als </a:t>
            </a:r>
            <a:r>
              <a:rPr lang="de-AT" dirty="0" err="1"/>
              <a:t>Bootdisk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2F012F-9EB7-4638-E02F-D6C5E57AF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Console</a:t>
            </a:r>
            <a:r>
              <a:rPr lang="de-AT" sz="2000" dirty="0"/>
              <a:t> </a:t>
            </a:r>
            <a:r>
              <a:rPr lang="de-AT" sz="2000" dirty="0">
                <a:sym typeface="Wingdings" panose="05000000000000000000" pitchFamily="2" charset="2"/>
              </a:rPr>
              <a:t> </a:t>
            </a:r>
            <a:r>
              <a:rPr lang="de-AT" sz="2000" dirty="0" err="1">
                <a:sym typeface="Wingdings" panose="05000000000000000000" pitchFamily="2" charset="2"/>
              </a:rPr>
              <a:t>Esc</a:t>
            </a:r>
            <a:endParaRPr lang="de-AT" sz="2000" dirty="0">
              <a:sym typeface="Wingdings" panose="05000000000000000000" pitchFamily="2" charset="2"/>
            </a:endParaRPr>
          </a:p>
          <a:p>
            <a:r>
              <a:rPr lang="de-AT" sz="2000" dirty="0"/>
              <a:t>Boot Maintenance Manager </a:t>
            </a:r>
            <a:r>
              <a:rPr lang="de-AT" sz="2000" dirty="0">
                <a:sym typeface="Wingdings" panose="05000000000000000000" pitchFamily="2" charset="2"/>
              </a:rPr>
              <a:t> Boot Options  Add Boot Option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C38017-925F-378E-1E7D-1C0528CC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060848"/>
            <a:ext cx="6172746" cy="43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63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AF702-7B77-01B6-BE04-5E081A5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Bootloader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FD355E-FFDE-D9F2-1034-BF0ADE4C9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Navigate the folder structure to your bootloader (EFI/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debian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/shimx64.efi in this example)</a:t>
            </a:r>
          </a:p>
          <a:p>
            <a:r>
              <a:rPr lang="en-US" dirty="0">
                <a:solidFill>
                  <a:srgbClr val="202122"/>
                </a:solidFill>
              </a:rPr>
              <a:t>EFI - BOOT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C4B393-B81F-0463-8822-49068C72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8" y="2708920"/>
            <a:ext cx="8705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87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8A985-3895-6F9D-CAE3-0D25CE82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Benennen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E6B46C-8594-008B-3CC7-194193D30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Commit und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8EE6F-C638-F13A-97AA-86D53C60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952625"/>
            <a:ext cx="8696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9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1D80D-48DD-AFDE-E9CC-C9337533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 Options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2C097-F050-B8ED-4A85-3C448016A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Boot Order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AE18AC-8ADE-1236-A00F-A280FB0A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337804"/>
            <a:ext cx="81343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109A-7219-A2F0-95F1-032410D6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Secure Boot abschalten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0BB0B-BB89-B4C3-2085-35E05878E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Device Manager </a:t>
            </a:r>
            <a:r>
              <a:rPr lang="de-AT" dirty="0">
                <a:sym typeface="Wingdings" panose="05000000000000000000" pitchFamily="2" charset="2"/>
              </a:rPr>
              <a:t> Secure Boot </a:t>
            </a:r>
            <a:r>
              <a:rPr lang="de-AT" dirty="0" err="1">
                <a:sym typeface="Wingdings" panose="05000000000000000000" pitchFamily="2" charset="2"/>
              </a:rPr>
              <a:t>Configuration</a:t>
            </a:r>
            <a:endParaRPr lang="de-AT" dirty="0"/>
          </a:p>
          <a:p>
            <a:r>
              <a:rPr lang="de-AT" dirty="0"/>
              <a:t>Secure Boot abschalten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DE928A-FBB9-0F50-7CDA-3F1CE3D6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56" y="2463905"/>
            <a:ext cx="6081688" cy="42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2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15B6-EE13-2269-BA28-BD8186EA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Proxmox</a:t>
            </a:r>
            <a:r>
              <a:rPr lang="de-AT" dirty="0"/>
              <a:t> - </a:t>
            </a:r>
            <a:r>
              <a:rPr lang="de-AT" dirty="0" err="1"/>
              <a:t>BootOrder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E32C9-3209-3C1D-BFD6-09503991E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AA1CCC-B4FE-F389-3BAE-9A5C1CBC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1"/>
            <a:ext cx="9144000" cy="39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7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B2436-5979-0657-0E0A-A5B2EC24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Bios mit CONTINUE verlassen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D24A56-8AA0-841C-7C84-1BD1EC56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5636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6B2C3-29DE-B9C4-5EE4-6DE37ADE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 </a:t>
            </a:r>
            <a:r>
              <a:rPr lang="de-AT" dirty="0">
                <a:sym typeface="Wingdings" panose="05000000000000000000" pitchFamily="2" charset="2"/>
              </a:rPr>
              <a:t> IP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5BB8-E151-89C9-CB4B-D7DC325C9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Endlich!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9C69A1-5BB0-4643-B46A-CE178743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988840"/>
            <a:ext cx="83153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6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4B1C5-9391-D612-59AE-F3503326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USB-Device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24EBC4-A10D-216F-C4B3-E0A7A47E7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</a:t>
            </a:r>
            <a:r>
              <a:rPr lang="de-AT" dirty="0" err="1"/>
              <a:t>Sonoff</a:t>
            </a:r>
            <a:r>
              <a:rPr lang="de-AT" dirty="0"/>
              <a:t> </a:t>
            </a:r>
            <a:r>
              <a:rPr lang="de-AT" dirty="0" err="1"/>
              <a:t>Zigbee</a:t>
            </a:r>
            <a:r>
              <a:rPr lang="de-AT" dirty="0"/>
              <a:t> Dongle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9B50C-91D7-4E5E-4D7A-FBF096EC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4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13CD-25F3-2819-6F2C-0464790F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Balena-</a:t>
            </a:r>
            <a:r>
              <a:rPr lang="de-AT" dirty="0" err="1"/>
              <a:t>Etcher</a:t>
            </a:r>
            <a:r>
              <a:rPr lang="de-AT" dirty="0"/>
              <a:t> ISO </a:t>
            </a:r>
            <a:r>
              <a:rPr lang="de-AT" dirty="0">
                <a:sym typeface="Wingdings" panose="05000000000000000000" pitchFamily="2" charset="2"/>
              </a:rPr>
              <a:t> USB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C643A0-EF46-025A-B295-629FF995E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Mindestens 2GB USB-Stick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234FCE-111C-A910-A803-DB5991B7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732240" cy="42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07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0EE6E-213D-6CF1-0AB4-6A8B7C4C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-Stick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35897F-EAFF-A67E-6E85-757A5A5A8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Danach </a:t>
            </a:r>
            <a:r>
              <a:rPr lang="de-AT"/>
              <a:t>VM rebooten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EA070F-E4E0-1FC6-3B0C-C92CC3A6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04864"/>
            <a:ext cx="8610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2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CB975-3E2E-1BCB-B736-36786E38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Oder vollen Port durchschleifen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42B1DB-20DD-B272-2B7E-8A3417CA0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104B43-1B8F-35C1-6299-63E298D0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2" y="1609725"/>
            <a:ext cx="7972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6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B9766-B87A-9FD2-B4B9-40614985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neu starten – Neue Integration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046648-EAE8-AB8C-0FBC-DB1C2A076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253F8C-E499-0551-0461-7E28AA2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413"/>
            <a:ext cx="8679896" cy="33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3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E1CA8-6A40-4AE2-B2DB-B5A72658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Sonoff</a:t>
            </a:r>
            <a:r>
              <a:rPr lang="de-AT" dirty="0"/>
              <a:t>-Stick wurde gefunden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785FEE-4EFC-DC1A-6294-B2A7F3515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C3B09-3CC3-1537-D3B4-B6210A69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385887"/>
            <a:ext cx="5476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9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2662-6F4F-B2FF-A27A-00E75CD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PVE-Netzwerkadresse ändern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C98271-EBCF-D632-A8A9-01EFB9C22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1600" dirty="0">
                <a:hlinkClick r:id="rId3"/>
              </a:rPr>
              <a:t>https://www.servethehome.com/how-to-change-primary-proxmox-ve-ip-address/</a:t>
            </a:r>
            <a:r>
              <a:rPr lang="de-AT" sz="16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CBDF5-026F-EE20-C40B-6B2AC581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6792"/>
            <a:ext cx="7597477" cy="463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7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B3117-AA29-A92D-8D14-857F0FD4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Hosts anpassen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C8604C-F9C5-1AB7-7C89-8931A0E44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8913F8-48E6-A205-09AD-FC62A22E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4" y="1249757"/>
            <a:ext cx="7848872" cy="54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B4267-3A81-2F37-BDC3-EEEF287D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Ubuntu unter </a:t>
            </a:r>
            <a:r>
              <a:rPr lang="de-AT" dirty="0" err="1"/>
              <a:t>Proxmox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63C431-566D-9F33-D2ED-1843607F1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Gute Anleitung</a:t>
            </a:r>
          </a:p>
          <a:p>
            <a:pPr lvl="1"/>
            <a:r>
              <a:rPr lang="de-AT" dirty="0">
                <a:hlinkClick r:id="rId2"/>
              </a:rPr>
              <a:t>https://decatec.de/home-server/proxmox-ve-ubuntu-server-als-virtuelle-maschine-installieren-und-einrichten/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353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EBEB8-D0B5-CE38-4B45-2AE5F4BC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Netzwerktools </a:t>
            </a:r>
            <a:r>
              <a:rPr lang="de-AT" dirty="0" err="1"/>
              <a:t>nachinstalieren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9DFF56-9247-7D44-E4A2-B0100B5BB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PVE-Shell</a:t>
            </a:r>
          </a:p>
          <a:p>
            <a:pPr lvl="1"/>
            <a:r>
              <a:rPr lang="de-AT" dirty="0" err="1"/>
              <a:t>apt-get</a:t>
            </a:r>
            <a:r>
              <a:rPr lang="de-AT" dirty="0"/>
              <a:t> update</a:t>
            </a:r>
          </a:p>
          <a:p>
            <a:pPr lvl="1"/>
            <a:r>
              <a:rPr lang="de-AT" dirty="0" err="1"/>
              <a:t>apt-get</a:t>
            </a:r>
            <a:r>
              <a:rPr lang="de-AT" dirty="0"/>
              <a:t> upgrade</a:t>
            </a:r>
          </a:p>
          <a:p>
            <a:pPr lvl="1"/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net</a:t>
            </a:r>
            <a:r>
              <a:rPr lang="de-AT" dirty="0"/>
              <a:t>-tools</a:t>
            </a:r>
          </a:p>
          <a:p>
            <a:pPr lvl="1"/>
            <a:endParaRPr lang="de-AT" dirty="0"/>
          </a:p>
          <a:p>
            <a:r>
              <a:rPr lang="de-AT" dirty="0" err="1"/>
              <a:t>ifconfig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4DAD36-315A-8296-DC71-7C6C2EE4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49512"/>
            <a:ext cx="3771900" cy="438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28F40B-E2E9-B83F-C560-DFEDB2B9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456"/>
            <a:ext cx="80391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EF6D7-6241-871D-3B9A-841183C5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6450E-7229-5708-18A6-B27DD6A94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67197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9F419-BD7A-3692-310C-3279341D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Altes Notebook als </a:t>
            </a:r>
            <a:r>
              <a:rPr lang="de-AT" dirty="0" err="1"/>
              <a:t>Proxmox</a:t>
            </a:r>
            <a:r>
              <a:rPr lang="de-AT" dirty="0"/>
              <a:t>-Server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BC336-D541-A95F-C455-F25E2C6AB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980728"/>
            <a:ext cx="8207375" cy="4608165"/>
          </a:xfrm>
        </p:spPr>
        <p:txBody>
          <a:bodyPr/>
          <a:lstStyle/>
          <a:p>
            <a:r>
              <a:rPr lang="de-AT" dirty="0"/>
              <a:t>Akku schonend behandeln</a:t>
            </a:r>
          </a:p>
          <a:p>
            <a:r>
              <a:rPr lang="de-AT" dirty="0"/>
              <a:t>Tastaturbeleuchtung abschalten</a:t>
            </a:r>
          </a:p>
          <a:p>
            <a:r>
              <a:rPr lang="de-AT" dirty="0"/>
              <a:t>Notebook auch im zugeklappten Zustand weiter arbeiten lassen</a:t>
            </a:r>
          </a:p>
          <a:p>
            <a:r>
              <a:rPr lang="de-AT" dirty="0"/>
              <a:t>Verbrauch im Schnitt 25W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FDEC05-BA08-C15D-6E6F-80443E9B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398169"/>
            <a:ext cx="6913562" cy="28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1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F688F-A60A-2400-36E2-5BB8B509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USB-Drive ISO-Image brennen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0BBEED-B1DA-D4B1-80B1-D04B53D5A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E41C4F-5B03-3586-FDA2-89A14E42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124744"/>
            <a:ext cx="8028384" cy="50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15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291A3-E30D-4E85-5FA4-9500F434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Notebook-Akku als USV nutzen - </a:t>
            </a:r>
            <a:r>
              <a:rPr lang="de-AT" dirty="0" err="1"/>
              <a:t>upower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FF747-11DC-46F7-DC98-FE088808F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Akku pflegen, indem er zwischen 20% und 80% gehalten wird</a:t>
            </a:r>
          </a:p>
          <a:p>
            <a:r>
              <a:rPr lang="de-AT" dirty="0"/>
              <a:t>Zustand des Akkus auslesen</a:t>
            </a:r>
          </a:p>
          <a:p>
            <a:r>
              <a:rPr lang="de-AT" dirty="0"/>
              <a:t>System auf </a:t>
            </a:r>
            <a:r>
              <a:rPr lang="de-AT" dirty="0" err="1"/>
              <a:t>NoSubscription</a:t>
            </a:r>
            <a:r>
              <a:rPr lang="de-AT" dirty="0"/>
              <a:t> umstellen</a:t>
            </a:r>
          </a:p>
          <a:p>
            <a:r>
              <a:rPr lang="de-AT" dirty="0"/>
              <a:t>System updaten</a:t>
            </a:r>
          </a:p>
          <a:p>
            <a:r>
              <a:rPr lang="de-AT" dirty="0"/>
              <a:t>Installation: </a:t>
            </a:r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upower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upower</a:t>
            </a:r>
            <a:r>
              <a:rPr lang="de-AT" dirty="0"/>
              <a:t> -i /</a:t>
            </a:r>
            <a:r>
              <a:rPr lang="de-AT" dirty="0" err="1"/>
              <a:t>org</a:t>
            </a:r>
            <a:r>
              <a:rPr lang="de-AT" dirty="0"/>
              <a:t>/</a:t>
            </a:r>
            <a:r>
              <a:rPr lang="de-AT" dirty="0" err="1"/>
              <a:t>freedesktop</a:t>
            </a:r>
            <a:r>
              <a:rPr lang="de-AT" dirty="0"/>
              <a:t>/</a:t>
            </a:r>
            <a:r>
              <a:rPr lang="de-AT" dirty="0" err="1"/>
              <a:t>UPower</a:t>
            </a:r>
            <a:r>
              <a:rPr lang="de-AT" dirty="0"/>
              <a:t>/</a:t>
            </a:r>
            <a:r>
              <a:rPr lang="de-AT" dirty="0" err="1"/>
              <a:t>devices</a:t>
            </a:r>
            <a:r>
              <a:rPr lang="de-AT" dirty="0"/>
              <a:t>/battery_BAT0  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75073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DCFA6-4E3B-CC7D-515A-DC49DF1F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meldet regelmäßig Status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6A818-82E7-6E9C-640F-182261EC2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Shellscript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3F1702-AB1A-09C6-948A-6CB45CA7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095500"/>
            <a:ext cx="83534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B3ECD-F5DA-6118-A27E-3F55E0F5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Skript alle 5 Minuten ausführen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03ACA8-2D16-E1A5-D0C9-DA33012428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D2F4F7-191D-22D3-3258-145F0D9C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357312"/>
            <a:ext cx="7439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5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D0BFC-DD21-C356-1B31-17829DD7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Als Sensor in HA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706115-02E8-95F3-490D-770BA4036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A21A94-5021-F66F-6F56-E008EE81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5459895" cy="26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69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4CCEBA-1276-D9E8-3AD4-F60A29C4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8A7B15-ECD2-712D-4393-E544EFC46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4607743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A360CC-7172-E446-8E7E-3FF3DB0A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14" y="125413"/>
            <a:ext cx="3810000" cy="6286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281A18-00F9-470E-4B27-1A35C180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" y="1268413"/>
            <a:ext cx="5203359" cy="31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43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12143-90B1-ED24-D818-9F1D9F15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86B91-A260-B47F-96D0-922ACE20A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6B8971-1F7B-AA72-9BCA-28692E74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1" y="1283829"/>
            <a:ext cx="7912369" cy="32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8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140F-F0CE-8B2C-0E5A-158D24D9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Tastaturbeleuchtung abschalten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906136-6927-0736-2DF5-75E07A96C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Im BIOS ist keine Einstellung vorhanden</a:t>
            </a:r>
          </a:p>
          <a:p>
            <a:r>
              <a:rPr lang="de-AT" dirty="0"/>
              <a:t>Über die Shell von </a:t>
            </a:r>
            <a:r>
              <a:rPr lang="de-AT" dirty="0" err="1"/>
              <a:t>Proxmox</a:t>
            </a:r>
            <a:endParaRPr lang="de-AT" dirty="0"/>
          </a:p>
          <a:p>
            <a:r>
              <a:rPr lang="de-AT" dirty="0"/>
              <a:t>Commandos</a:t>
            </a:r>
          </a:p>
          <a:p>
            <a:pPr lvl="1"/>
            <a:r>
              <a:rPr lang="de-AT" dirty="0"/>
              <a:t>Namen für Kommando ermitteln</a:t>
            </a:r>
          </a:p>
          <a:p>
            <a:pPr lvl="2"/>
            <a:r>
              <a:rPr lang="de-AT" dirty="0" err="1"/>
              <a:t>ls</a:t>
            </a:r>
            <a:r>
              <a:rPr lang="de-AT" dirty="0"/>
              <a:t> /</a:t>
            </a:r>
            <a:r>
              <a:rPr lang="de-AT" dirty="0" err="1"/>
              <a:t>sys</a:t>
            </a:r>
            <a:r>
              <a:rPr lang="de-AT" dirty="0"/>
              <a:t>/</a:t>
            </a:r>
            <a:r>
              <a:rPr lang="de-AT" dirty="0" err="1"/>
              <a:t>class</a:t>
            </a:r>
            <a:r>
              <a:rPr lang="de-AT" dirty="0"/>
              <a:t>/</a:t>
            </a:r>
            <a:r>
              <a:rPr lang="de-AT" dirty="0" err="1"/>
              <a:t>leds</a:t>
            </a:r>
            <a:r>
              <a:rPr lang="de-AT" dirty="0"/>
              <a:t>/</a:t>
            </a:r>
          </a:p>
          <a:p>
            <a:pPr lvl="2"/>
            <a:endParaRPr lang="de-AT" dirty="0"/>
          </a:p>
          <a:p>
            <a:pPr lvl="2"/>
            <a:endParaRPr lang="de-AT" dirty="0"/>
          </a:p>
          <a:p>
            <a:pPr lvl="1"/>
            <a:r>
              <a:rPr lang="de-AT" dirty="0"/>
              <a:t>Helligkeit auf 0 setzen</a:t>
            </a:r>
          </a:p>
          <a:p>
            <a:pPr lvl="2"/>
            <a:r>
              <a:rPr lang="en-US" dirty="0"/>
              <a:t>echo 0 | </a:t>
            </a:r>
            <a:r>
              <a:rPr lang="en-US" dirty="0" err="1"/>
              <a:t>sudo</a:t>
            </a:r>
            <a:r>
              <a:rPr lang="en-US" dirty="0"/>
              <a:t> tee /sys/class/</a:t>
            </a:r>
            <a:r>
              <a:rPr lang="en-US" dirty="0" err="1"/>
              <a:t>leds</a:t>
            </a:r>
            <a:r>
              <a:rPr lang="en-US" dirty="0"/>
              <a:t>/</a:t>
            </a:r>
            <a:r>
              <a:rPr lang="en-US" dirty="0" err="1">
                <a:solidFill>
                  <a:srgbClr val="FF0000"/>
                </a:solidFill>
              </a:rPr>
              <a:t>asus</a:t>
            </a:r>
            <a:r>
              <a:rPr lang="en-US" dirty="0">
                <a:solidFill>
                  <a:srgbClr val="FF0000"/>
                </a:solidFill>
              </a:rPr>
              <a:t>::</a:t>
            </a:r>
            <a:r>
              <a:rPr lang="en-US" dirty="0" err="1">
                <a:solidFill>
                  <a:srgbClr val="FF0000"/>
                </a:solidFill>
              </a:rPr>
              <a:t>kbd_backlight</a:t>
            </a:r>
            <a:r>
              <a:rPr lang="en-US" dirty="0"/>
              <a:t>/brightness</a:t>
            </a:r>
          </a:p>
          <a:p>
            <a:pPr lvl="1"/>
            <a:r>
              <a:rPr lang="en-US" dirty="0" err="1"/>
              <a:t>Überprüfen</a:t>
            </a:r>
            <a:endParaRPr lang="en-US" dirty="0"/>
          </a:p>
          <a:p>
            <a:pPr lvl="2"/>
            <a:r>
              <a:rPr lang="en-US" dirty="0"/>
              <a:t>cat /sys/class/</a:t>
            </a:r>
            <a:r>
              <a:rPr lang="en-US" dirty="0" err="1"/>
              <a:t>leds</a:t>
            </a:r>
            <a:r>
              <a:rPr lang="en-US" dirty="0"/>
              <a:t>/</a:t>
            </a:r>
            <a:r>
              <a:rPr lang="en-US" dirty="0" err="1"/>
              <a:t>asus</a:t>
            </a:r>
            <a:r>
              <a:rPr lang="en-US" dirty="0"/>
              <a:t>::</a:t>
            </a:r>
            <a:r>
              <a:rPr lang="en-US" dirty="0" err="1"/>
              <a:t>kbd_backlight</a:t>
            </a:r>
            <a:r>
              <a:rPr lang="en-US" dirty="0"/>
              <a:t>/brightness</a:t>
            </a:r>
          </a:p>
          <a:p>
            <a:pPr lvl="2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629984-7706-C647-D49B-4848AD8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266960"/>
            <a:ext cx="784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8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29124-3F20-8C33-D885-D7613A67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Zuklappen ignorieren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5F8481-32D1-8B15-1D60-FC0E62B85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Config</a:t>
            </a:r>
            <a:r>
              <a:rPr lang="de-AT" dirty="0"/>
              <a:t>-Datei öffnen</a:t>
            </a:r>
          </a:p>
          <a:p>
            <a:pPr lvl="1"/>
            <a:r>
              <a:rPr lang="de-AT" dirty="0" err="1"/>
              <a:t>nano</a:t>
            </a:r>
            <a:r>
              <a:rPr lang="de-AT" dirty="0"/>
              <a:t> /</a:t>
            </a:r>
            <a:r>
              <a:rPr lang="de-AT" dirty="0" err="1"/>
              <a:t>etc</a:t>
            </a:r>
            <a:r>
              <a:rPr lang="de-AT" dirty="0"/>
              <a:t>/</a:t>
            </a:r>
            <a:r>
              <a:rPr lang="de-AT" dirty="0" err="1"/>
              <a:t>systemd</a:t>
            </a:r>
            <a:r>
              <a:rPr lang="de-AT" dirty="0"/>
              <a:t>/</a:t>
            </a:r>
            <a:r>
              <a:rPr lang="de-AT" dirty="0" err="1"/>
              <a:t>logind.conf</a:t>
            </a:r>
            <a:r>
              <a:rPr lang="de-AT" dirty="0"/>
              <a:t> </a:t>
            </a:r>
          </a:p>
          <a:p>
            <a:r>
              <a:rPr lang="de-AT" dirty="0"/>
              <a:t>Konfiguration Kommentar entfernen und ändern</a:t>
            </a:r>
          </a:p>
          <a:p>
            <a:pPr lvl="1"/>
            <a:r>
              <a:rPr lang="de-AT" dirty="0" err="1"/>
              <a:t>HandleLidSwitch</a:t>
            </a:r>
            <a:r>
              <a:rPr lang="de-AT" dirty="0"/>
              <a:t>=</a:t>
            </a:r>
            <a:r>
              <a:rPr lang="de-AT" dirty="0" err="1"/>
              <a:t>ignore</a:t>
            </a:r>
            <a:r>
              <a:rPr lang="de-AT" dirty="0"/>
              <a:t> (statt </a:t>
            </a:r>
            <a:r>
              <a:rPr lang="de-AT" dirty="0" err="1"/>
              <a:t>suspend</a:t>
            </a:r>
            <a:r>
              <a:rPr lang="de-AT" dirty="0"/>
              <a:t>)</a:t>
            </a:r>
          </a:p>
          <a:p>
            <a:r>
              <a:rPr lang="de-AT" dirty="0"/>
              <a:t>Service neu starten</a:t>
            </a:r>
          </a:p>
          <a:p>
            <a:pPr lvl="1"/>
            <a:r>
              <a:rPr lang="de-AT" dirty="0" err="1"/>
              <a:t>systemctl</a:t>
            </a:r>
            <a:r>
              <a:rPr lang="de-AT" dirty="0"/>
              <a:t> </a:t>
            </a:r>
            <a:r>
              <a:rPr lang="de-AT" dirty="0" err="1"/>
              <a:t>restart</a:t>
            </a:r>
            <a:r>
              <a:rPr lang="de-AT" dirty="0"/>
              <a:t> </a:t>
            </a:r>
            <a:r>
              <a:rPr lang="de-AT" dirty="0" err="1"/>
              <a:t>systemd-logind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74585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5A538-D129-DCDC-3F33-33CC4214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Findet er den Akku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A915E-CFB2-C5DF-C499-2E3C6C69C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acpi</a:t>
            </a:r>
            <a:r>
              <a:rPr lang="de-AT" dirty="0"/>
              <a:t> –V</a:t>
            </a:r>
          </a:p>
          <a:p>
            <a:r>
              <a:rPr lang="de-AT" dirty="0" err="1"/>
              <a:t>Acpi</a:t>
            </a:r>
            <a:r>
              <a:rPr lang="de-AT" dirty="0"/>
              <a:t> installieren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48997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4A6A7-2423-F936-8E8C-7A14B0D0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Akku per API abfragen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DA1F17-CAE1-819C-F357-A6A1ECED8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Proxmox</a:t>
            </a:r>
            <a:r>
              <a:rPr lang="de-AT" dirty="0"/>
              <a:t>-Shell </a:t>
            </a:r>
            <a:r>
              <a:rPr lang="de-AT" dirty="0" err="1"/>
              <a:t>Api</a:t>
            </a:r>
            <a:r>
              <a:rPr lang="de-AT" dirty="0"/>
              <a:t>-User anlegen</a:t>
            </a:r>
          </a:p>
          <a:p>
            <a:pPr lvl="1"/>
            <a:r>
              <a:rPr lang="de-AT" dirty="0" err="1"/>
              <a:t>pveum</a:t>
            </a:r>
            <a:r>
              <a:rPr lang="de-AT" dirty="0"/>
              <a:t> </a:t>
            </a:r>
            <a:r>
              <a:rPr lang="de-AT" dirty="0" err="1"/>
              <a:t>user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homeassistant@pve</a:t>
            </a:r>
            <a:r>
              <a:rPr lang="de-AT" dirty="0"/>
              <a:t> --password </a:t>
            </a:r>
            <a:r>
              <a:rPr lang="de-AT" dirty="0" err="1"/>
              <a:t>yourpassword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59982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3406</Words>
  <Application>Microsoft Office PowerPoint</Application>
  <PresentationFormat>Bildschirmpräsentation (4:3)</PresentationFormat>
  <Paragraphs>469</Paragraphs>
  <Slides>104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Consolas</vt:lpstr>
      <vt:lpstr>Symbol</vt:lpstr>
      <vt:lpstr>Wingdings</vt:lpstr>
      <vt:lpstr>2_Larissa</vt:lpstr>
      <vt:lpstr>PowerPoint-Präsentation</vt:lpstr>
      <vt:lpstr>Proxmox -Überblick</vt:lpstr>
      <vt:lpstr>Beispiel Proxmox Backup Server …</vt:lpstr>
      <vt:lpstr>… läuft als VM auf der Synology</vt:lpstr>
      <vt:lpstr>Vorsicht!</vt:lpstr>
      <vt:lpstr>Home Assistant auf Proxmox</vt:lpstr>
      <vt:lpstr>Proxmox installieren - Download</vt:lpstr>
      <vt:lpstr>Balena-Etcher ISO  USB</vt:lpstr>
      <vt:lpstr>USB-Drive ISO-Image brennen</vt:lpstr>
      <vt:lpstr>NUC von USB-Stick starten</vt:lpstr>
      <vt:lpstr>Von Stick booten</vt:lpstr>
      <vt:lpstr>Nach einiger Zeit …</vt:lpstr>
      <vt:lpstr>Eingebaute Festplatte wird verwendet</vt:lpstr>
      <vt:lpstr>Bei Bedarf anpassen</vt:lpstr>
      <vt:lpstr>Root-Benutzer mit Kennwort</vt:lpstr>
      <vt:lpstr>Domain-Namen vergeben</vt:lpstr>
      <vt:lpstr>Zusammenfassung</vt:lpstr>
      <vt:lpstr>Nach der Installation und Restart</vt:lpstr>
      <vt:lpstr>Proxmox über Browser starten</vt:lpstr>
      <vt:lpstr>Per Web anmelden root/proxmox…</vt:lpstr>
      <vt:lpstr>Updates …</vt:lpstr>
      <vt:lpstr>Fehlermeldung  Enterprise löschen</vt:lpstr>
      <vt:lpstr>Add No-Subscription</vt:lpstr>
      <vt:lpstr>Warning</vt:lpstr>
      <vt:lpstr>Update - Upgrade</vt:lpstr>
      <vt:lpstr>Macht upgrade</vt:lpstr>
      <vt:lpstr>Home Assistant auf Proxmox installieren</vt:lpstr>
      <vt:lpstr>VM erzeugen</vt:lpstr>
      <vt:lpstr>HomeAssistant in VM installieren</vt:lpstr>
      <vt:lpstr>Do not use any media</vt:lpstr>
      <vt:lpstr>UEFI Bios</vt:lpstr>
      <vt:lpstr>Zuerst EFI-Disk wählen …</vt:lpstr>
      <vt:lpstr>… dann wieder deaktivieren</vt:lpstr>
      <vt:lpstr>Disks</vt:lpstr>
      <vt:lpstr>CPU und RAM nach Möglichkeit</vt:lpstr>
      <vt:lpstr>Netzwerk bleibt unverändert</vt:lpstr>
      <vt:lpstr>VM ist erzeugt, aber abgeschaltet</vt:lpstr>
      <vt:lpstr>HA Image auf proxmox laden</vt:lpstr>
      <vt:lpstr>Download entpacken</vt:lpstr>
      <vt:lpstr>Per WinSCP mit Proxmox verbinden</vt:lpstr>
      <vt:lpstr>Image in Home von Root kopieren</vt:lpstr>
      <vt:lpstr>Alternativ: Image (KVM) direkt herunterladen …</vt:lpstr>
      <vt:lpstr>Disk aus Image in VM importieren</vt:lpstr>
      <vt:lpstr>HA Harddisk für VM konfigurieren</vt:lpstr>
      <vt:lpstr>Aktuelle Bootdisk detachen</vt:lpstr>
      <vt:lpstr>Unused Disk 1 löschen</vt:lpstr>
      <vt:lpstr>Importierte Disk hinzufügen</vt:lpstr>
      <vt:lpstr>Bootorder festlegen</vt:lpstr>
      <vt:lpstr>Disksize vergrößern</vt:lpstr>
      <vt:lpstr>Von 32GB auf 100GB erhöhen</vt:lpstr>
      <vt:lpstr>VM fertig konfiguriert  Start</vt:lpstr>
      <vt:lpstr>VM starten</vt:lpstr>
      <vt:lpstr>Console der VM  HA ist gestartet</vt:lpstr>
      <vt:lpstr>Installation von HA dauert etwas</vt:lpstr>
      <vt:lpstr>Home Assistant läuft</vt:lpstr>
      <vt:lpstr>Admin-Benutzer anlegen</vt:lpstr>
      <vt:lpstr>Adresse eingeben</vt:lpstr>
      <vt:lpstr>Statistiken, je nach Geschmack</vt:lpstr>
      <vt:lpstr>Werden später konfiguriert</vt:lpstr>
      <vt:lpstr>Erweiterten Modus aktivieren</vt:lpstr>
      <vt:lpstr>Erstinstallation abgeschlossen</vt:lpstr>
      <vt:lpstr>Erweiterten Modus aktivieren</vt:lpstr>
      <vt:lpstr>Für Backup Netzwerkspeicher hinzufügen</vt:lpstr>
      <vt:lpstr>Netzwerkspeicher verbinden</vt:lpstr>
      <vt:lpstr>Erstes Backup erstellen</vt:lpstr>
      <vt:lpstr>Backups am Netzwerkspeicher kontrollieren</vt:lpstr>
      <vt:lpstr>PowerPoint-Präsentation</vt:lpstr>
      <vt:lpstr>Spezialitäten</vt:lpstr>
      <vt:lpstr>CPU wird nicht unterstützt</vt:lpstr>
      <vt:lpstr>HA bootet nicht</vt:lpstr>
      <vt:lpstr>HA-Disk als Bootdisk festlegen</vt:lpstr>
      <vt:lpstr>Bootloader auswählen</vt:lpstr>
      <vt:lpstr>Benennen</vt:lpstr>
      <vt:lpstr>Boot Options</vt:lpstr>
      <vt:lpstr>Secure Boot abschalten</vt:lpstr>
      <vt:lpstr>In Proxmox - BootOrder</vt:lpstr>
      <vt:lpstr>Bios mit CONTINUE verlassen</vt:lpstr>
      <vt:lpstr>Console   IP</vt:lpstr>
      <vt:lpstr>USB-Device hinzufügen</vt:lpstr>
      <vt:lpstr>Zigbee-Stick auswählen</vt:lpstr>
      <vt:lpstr>Oder vollen Port durchschleifen</vt:lpstr>
      <vt:lpstr>VM neu starten – Neue Integration</vt:lpstr>
      <vt:lpstr>Sonoff-Stick wurde gefunden</vt:lpstr>
      <vt:lpstr>PVE-Netzwerkadresse ändern</vt:lpstr>
      <vt:lpstr>Hosts anpassen</vt:lpstr>
      <vt:lpstr>Ubuntu unter Proxmox installieren</vt:lpstr>
      <vt:lpstr>Netzwerktools nachinstalieren</vt:lpstr>
      <vt:lpstr>PowerPoint-Präsentation</vt:lpstr>
      <vt:lpstr>Altes Notebook als Proxmox-Server</vt:lpstr>
      <vt:lpstr>Notebook-Akku als USV nutzen - upower</vt:lpstr>
      <vt:lpstr>Proxmox meldet regelmäßig Status</vt:lpstr>
      <vt:lpstr>Skript alle 5 Minuten ausführen</vt:lpstr>
      <vt:lpstr>Als Sensor in HA hinzufügen</vt:lpstr>
      <vt:lpstr>Automatisierung</vt:lpstr>
      <vt:lpstr>Ergebnis</vt:lpstr>
      <vt:lpstr>Tastaturbeleuchtung abschalten</vt:lpstr>
      <vt:lpstr>Zuklappen ignorieren</vt:lpstr>
      <vt:lpstr>Findet er den Akku</vt:lpstr>
      <vt:lpstr>Akku per API abfragen</vt:lpstr>
      <vt:lpstr>Token-based Authentication</vt:lpstr>
      <vt:lpstr>Akkuzustand als HA-Sensor</vt:lpstr>
      <vt:lpstr>Notebook über Wake on Lan wecken</vt:lpstr>
      <vt:lpstr>PowerPoint-Präsentation</vt:lpstr>
      <vt:lpstr>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889</cp:revision>
  <dcterms:created xsi:type="dcterms:W3CDTF">2011-08-18T07:37:01Z</dcterms:created>
  <dcterms:modified xsi:type="dcterms:W3CDTF">2025-03-10T20:20:35Z</dcterms:modified>
</cp:coreProperties>
</file>